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exa Lamm" initial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00C7"/>
    <a:srgbClr val="002060"/>
    <a:srgbClr val="00004D"/>
    <a:srgbClr val="47B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57" autoAdjust="0"/>
    <p:restoredTop sz="94660" autoAdjust="0"/>
  </p:normalViewPr>
  <p:slideViewPr>
    <p:cSldViewPr snapToGrid="0">
      <p:cViewPr>
        <p:scale>
          <a:sx n="10" d="100"/>
          <a:sy n="10" d="100"/>
        </p:scale>
        <p:origin x="3240" y="1548"/>
      </p:cViewPr>
      <p:guideLst>
        <p:guide orient="horz" pos="10368"/>
        <p:guide pos="13824"/>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smtClean="0"/>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967AA70-2428-4EFF-A119-5C532DD3B645}" type="datetimeFigureOut">
              <a:rPr lang="en-US" smtClean="0"/>
              <a:t>1/30/2015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AEF0E9-C02B-4F8A-B8E3-C6A10624E8BE}" type="slidenum">
              <a:rPr lang="en-US" smtClean="0"/>
              <a:t>‹#›</a:t>
            </a:fld>
            <a:endParaRPr lang="en-US" dirty="0"/>
          </a:p>
        </p:txBody>
      </p:sp>
    </p:spTree>
    <p:extLst>
      <p:ext uri="{BB962C8B-B14F-4D97-AF65-F5344CB8AC3E}">
        <p14:creationId xmlns:p14="http://schemas.microsoft.com/office/powerpoint/2010/main" val="4216624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67AA70-2428-4EFF-A119-5C532DD3B645}" type="datetimeFigureOut">
              <a:rPr lang="en-US" smtClean="0"/>
              <a:t>1/30/2015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AEF0E9-C02B-4F8A-B8E3-C6A10624E8BE}" type="slidenum">
              <a:rPr lang="en-US" smtClean="0"/>
              <a:t>‹#›</a:t>
            </a:fld>
            <a:endParaRPr lang="en-US" dirty="0"/>
          </a:p>
        </p:txBody>
      </p:sp>
    </p:spTree>
    <p:extLst>
      <p:ext uri="{BB962C8B-B14F-4D97-AF65-F5344CB8AC3E}">
        <p14:creationId xmlns:p14="http://schemas.microsoft.com/office/powerpoint/2010/main" val="1572610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67AA70-2428-4EFF-A119-5C532DD3B645}" type="datetimeFigureOut">
              <a:rPr lang="en-US" smtClean="0"/>
              <a:t>1/30/2015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AEF0E9-C02B-4F8A-B8E3-C6A10624E8BE}" type="slidenum">
              <a:rPr lang="en-US" smtClean="0"/>
              <a:t>‹#›</a:t>
            </a:fld>
            <a:endParaRPr lang="en-US" dirty="0"/>
          </a:p>
        </p:txBody>
      </p:sp>
    </p:spTree>
    <p:extLst>
      <p:ext uri="{BB962C8B-B14F-4D97-AF65-F5344CB8AC3E}">
        <p14:creationId xmlns:p14="http://schemas.microsoft.com/office/powerpoint/2010/main" val="2830437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67AA70-2428-4EFF-A119-5C532DD3B645}" type="datetimeFigureOut">
              <a:rPr lang="en-US" smtClean="0"/>
              <a:t>1/30/2015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AEF0E9-C02B-4F8A-B8E3-C6A10624E8BE}" type="slidenum">
              <a:rPr lang="en-US" smtClean="0"/>
              <a:t>‹#›</a:t>
            </a:fld>
            <a:endParaRPr lang="en-US" dirty="0"/>
          </a:p>
        </p:txBody>
      </p:sp>
    </p:spTree>
    <p:extLst>
      <p:ext uri="{BB962C8B-B14F-4D97-AF65-F5344CB8AC3E}">
        <p14:creationId xmlns:p14="http://schemas.microsoft.com/office/powerpoint/2010/main" val="486529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smtClean="0"/>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67AA70-2428-4EFF-A119-5C532DD3B645}" type="datetimeFigureOut">
              <a:rPr lang="en-US" smtClean="0"/>
              <a:t>1/30/2015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AEF0E9-C02B-4F8A-B8E3-C6A10624E8BE}" type="slidenum">
              <a:rPr lang="en-US" smtClean="0"/>
              <a:t>‹#›</a:t>
            </a:fld>
            <a:endParaRPr lang="en-US" dirty="0"/>
          </a:p>
        </p:txBody>
      </p:sp>
    </p:spTree>
    <p:extLst>
      <p:ext uri="{BB962C8B-B14F-4D97-AF65-F5344CB8AC3E}">
        <p14:creationId xmlns:p14="http://schemas.microsoft.com/office/powerpoint/2010/main" val="280767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967AA70-2428-4EFF-A119-5C532DD3B645}" type="datetimeFigureOut">
              <a:rPr lang="en-US" smtClean="0"/>
              <a:t>1/30/2015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AEF0E9-C02B-4F8A-B8E3-C6A10624E8BE}" type="slidenum">
              <a:rPr lang="en-US" smtClean="0"/>
              <a:t>‹#›</a:t>
            </a:fld>
            <a:endParaRPr lang="en-US" dirty="0"/>
          </a:p>
        </p:txBody>
      </p:sp>
    </p:spTree>
    <p:extLst>
      <p:ext uri="{BB962C8B-B14F-4D97-AF65-F5344CB8AC3E}">
        <p14:creationId xmlns:p14="http://schemas.microsoft.com/office/powerpoint/2010/main" val="519129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967AA70-2428-4EFF-A119-5C532DD3B645}" type="datetimeFigureOut">
              <a:rPr lang="en-US" smtClean="0"/>
              <a:t>1/30/2015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EAEF0E9-C02B-4F8A-B8E3-C6A10624E8BE}" type="slidenum">
              <a:rPr lang="en-US" smtClean="0"/>
              <a:t>‹#›</a:t>
            </a:fld>
            <a:endParaRPr lang="en-US" dirty="0"/>
          </a:p>
        </p:txBody>
      </p:sp>
    </p:spTree>
    <p:extLst>
      <p:ext uri="{BB962C8B-B14F-4D97-AF65-F5344CB8AC3E}">
        <p14:creationId xmlns:p14="http://schemas.microsoft.com/office/powerpoint/2010/main" val="754614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967AA70-2428-4EFF-A119-5C532DD3B645}" type="datetimeFigureOut">
              <a:rPr lang="en-US" smtClean="0"/>
              <a:t>1/30/2015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EAEF0E9-C02B-4F8A-B8E3-C6A10624E8BE}" type="slidenum">
              <a:rPr lang="en-US" smtClean="0"/>
              <a:t>‹#›</a:t>
            </a:fld>
            <a:endParaRPr lang="en-US" dirty="0"/>
          </a:p>
        </p:txBody>
      </p:sp>
    </p:spTree>
    <p:extLst>
      <p:ext uri="{BB962C8B-B14F-4D97-AF65-F5344CB8AC3E}">
        <p14:creationId xmlns:p14="http://schemas.microsoft.com/office/powerpoint/2010/main" val="457148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67AA70-2428-4EFF-A119-5C532DD3B645}" type="datetimeFigureOut">
              <a:rPr lang="en-US" smtClean="0"/>
              <a:t>1/30/2015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EAEF0E9-C02B-4F8A-B8E3-C6A10624E8BE}" type="slidenum">
              <a:rPr lang="en-US" smtClean="0"/>
              <a:t>‹#›</a:t>
            </a:fld>
            <a:endParaRPr lang="en-US" dirty="0"/>
          </a:p>
        </p:txBody>
      </p:sp>
    </p:spTree>
    <p:extLst>
      <p:ext uri="{BB962C8B-B14F-4D97-AF65-F5344CB8AC3E}">
        <p14:creationId xmlns:p14="http://schemas.microsoft.com/office/powerpoint/2010/main" val="617755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smtClean="0"/>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67AA70-2428-4EFF-A119-5C532DD3B645}" type="datetimeFigureOut">
              <a:rPr lang="en-US" smtClean="0"/>
              <a:t>1/30/2015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AEF0E9-C02B-4F8A-B8E3-C6A10624E8BE}" type="slidenum">
              <a:rPr lang="en-US" smtClean="0"/>
              <a:t>‹#›</a:t>
            </a:fld>
            <a:endParaRPr lang="en-US" dirty="0"/>
          </a:p>
        </p:txBody>
      </p:sp>
    </p:spTree>
    <p:extLst>
      <p:ext uri="{BB962C8B-B14F-4D97-AF65-F5344CB8AC3E}">
        <p14:creationId xmlns:p14="http://schemas.microsoft.com/office/powerpoint/2010/main" val="3134344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67AA70-2428-4EFF-A119-5C532DD3B645}" type="datetimeFigureOut">
              <a:rPr lang="en-US" smtClean="0"/>
              <a:t>1/30/2015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AEF0E9-C02B-4F8A-B8E3-C6A10624E8BE}" type="slidenum">
              <a:rPr lang="en-US" smtClean="0"/>
              <a:t>‹#›</a:t>
            </a:fld>
            <a:endParaRPr lang="en-US" dirty="0"/>
          </a:p>
        </p:txBody>
      </p:sp>
    </p:spTree>
    <p:extLst>
      <p:ext uri="{BB962C8B-B14F-4D97-AF65-F5344CB8AC3E}">
        <p14:creationId xmlns:p14="http://schemas.microsoft.com/office/powerpoint/2010/main" val="2347631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A967AA70-2428-4EFF-A119-5C532DD3B645}" type="datetimeFigureOut">
              <a:rPr lang="en-US" smtClean="0"/>
              <a:t>1/30/2015</a:t>
            </a:fld>
            <a:endParaRPr lang="en-US" dirty="0"/>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5EAEF0E9-C02B-4F8A-B8E3-C6A10624E8BE}" type="slidenum">
              <a:rPr lang="en-US" smtClean="0"/>
              <a:t>‹#›</a:t>
            </a:fld>
            <a:endParaRPr lang="en-US" dirty="0"/>
          </a:p>
        </p:txBody>
      </p:sp>
    </p:spTree>
    <p:extLst>
      <p:ext uri="{BB962C8B-B14F-4D97-AF65-F5344CB8AC3E}">
        <p14:creationId xmlns:p14="http://schemas.microsoft.com/office/powerpoint/2010/main" val="9565563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2" y="29717453"/>
            <a:ext cx="43891200" cy="1910935"/>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p:cNvSpPr/>
          <p:nvPr/>
        </p:nvSpPr>
        <p:spPr>
          <a:xfrm>
            <a:off x="0" y="30009760"/>
            <a:ext cx="43891199" cy="2929167"/>
          </a:xfrm>
          <a:prstGeom prst="rect">
            <a:avLst/>
          </a:prstGeom>
          <a:solidFill>
            <a:srgbClr val="0000C7"/>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p>
        </p:txBody>
      </p:sp>
      <p:sp>
        <p:nvSpPr>
          <p:cNvPr id="27" name="Rectangle 26"/>
          <p:cNvSpPr/>
          <p:nvPr/>
        </p:nvSpPr>
        <p:spPr>
          <a:xfrm>
            <a:off x="0" y="3873919"/>
            <a:ext cx="43891200" cy="1164285"/>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43891200" cy="4738255"/>
          </a:xfrm>
          <a:prstGeom prst="rect">
            <a:avLst/>
          </a:prstGeom>
          <a:solidFill>
            <a:srgbClr val="0000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fontAlgn="base" hangingPunct="0">
              <a:spcBef>
                <a:spcPct val="0"/>
              </a:spcBef>
              <a:spcAft>
                <a:spcPct val="0"/>
              </a:spcAft>
            </a:pPr>
            <a:r>
              <a:rPr kumimoji="0" lang="en-US" altLang="en-US" sz="82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kumimoji="0" lang="en-US" altLang="en-US" sz="8200" b="1" i="0" u="none" strike="noStrike" cap="none" normalizeH="0" dirty="0" smtClean="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en-US" altLang="en-US" sz="8200" b="1" dirty="0" smtClean="0">
                <a:solidFill>
                  <a:schemeClr val="bg1"/>
                </a:solidFill>
                <a:latin typeface="Arial" panose="020B0604020202020204" pitchFamily="34" charset="0"/>
                <a:ea typeface="Calibri" panose="020F0502020204030204" pitchFamily="34" charset="0"/>
                <a:cs typeface="Arial" panose="020B0604020202020204" pitchFamily="34" charset="0"/>
              </a:rPr>
              <a:t>Understanding how Cognitive Style Influences Opinion Leader Team Dynamics When Addressing Agricultural Issues</a:t>
            </a:r>
          </a:p>
          <a:p>
            <a:pPr lvl="0" algn="ctr" defTabSz="914400" eaLnBrk="0" fontAlgn="base" hangingPunct="0">
              <a:spcBef>
                <a:spcPct val="0"/>
              </a:spcBef>
              <a:spcAft>
                <a:spcPct val="0"/>
              </a:spcAft>
            </a:pPr>
            <a:endParaRPr lang="en-US" altLang="en-US" sz="3000" b="1" dirty="0" smtClean="0">
              <a:solidFill>
                <a:schemeClr val="bg1"/>
              </a:solidFill>
              <a:latin typeface="Arial" panose="020B0604020202020204" pitchFamily="34" charset="0"/>
              <a:ea typeface="Calibri" panose="020F0502020204030204" pitchFamily="34" charset="0"/>
              <a:cs typeface="Arial" panose="020B0604020202020204" pitchFamily="34" charset="0"/>
            </a:endParaRPr>
          </a:p>
          <a:p>
            <a:pPr lvl="0" algn="ctr" defTabSz="914400" eaLnBrk="0" fontAlgn="base" hangingPunct="0">
              <a:spcBef>
                <a:spcPct val="0"/>
              </a:spcBef>
              <a:spcAft>
                <a:spcPct val="0"/>
              </a:spcAft>
            </a:pPr>
            <a:r>
              <a:rPr kumimoji="0" lang="en-US" altLang="en-US" sz="66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Courtney</a:t>
            </a:r>
            <a:r>
              <a:rPr kumimoji="0" lang="en-US" altLang="en-US" sz="6600" b="1" i="0" u="none" strike="noStrike" cap="none" normalizeH="0" dirty="0" smtClean="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 T. Owens, Alexa J. Lamm, Hannah S. Carter, </a:t>
            </a:r>
            <a:r>
              <a:rPr kumimoji="0" lang="en-US" altLang="en-US" sz="6600" b="1" i="0" u="none" strike="noStrike" cap="none" normalizeH="0" dirty="0" smtClean="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Kevan</a:t>
            </a:r>
            <a:r>
              <a:rPr kumimoji="0" lang="en-US" altLang="en-US" sz="6600" b="1" i="0" u="none" strike="noStrike" cap="none" normalizeH="0" dirty="0" smtClean="0">
                <a:ln>
                  <a:noFill/>
                </a:ln>
                <a:solidFill>
                  <a:schemeClr val="bg1"/>
                </a:solidFill>
                <a:effectLst/>
                <a:latin typeface="Arial" panose="020B0604020202020204" pitchFamily="34" charset="0"/>
                <a:ea typeface="Calibri" panose="020F0502020204030204" pitchFamily="34" charset="0"/>
                <a:cs typeface="Arial" panose="020B0604020202020204" pitchFamily="34" charset="0"/>
              </a:rPr>
              <a:t> W. Lamm</a:t>
            </a:r>
          </a:p>
          <a:p>
            <a:pPr lvl="0" algn="ctr" defTabSz="914400" eaLnBrk="0" fontAlgn="base" hangingPunct="0">
              <a:spcBef>
                <a:spcPct val="0"/>
              </a:spcBef>
              <a:spcAft>
                <a:spcPct val="0"/>
              </a:spcAft>
            </a:pPr>
            <a:r>
              <a:rPr lang="en-US" altLang="en-US" sz="5400" b="1" dirty="0" smtClean="0">
                <a:solidFill>
                  <a:schemeClr val="bg1"/>
                </a:solidFill>
                <a:latin typeface="Arial" panose="020B0604020202020204" pitchFamily="34" charset="0"/>
                <a:ea typeface="Calibri" panose="020F0502020204030204" pitchFamily="34" charset="0"/>
                <a:cs typeface="Arial" panose="020B0604020202020204" pitchFamily="34" charset="0"/>
              </a:rPr>
              <a:t>University </a:t>
            </a:r>
            <a:r>
              <a:rPr lang="en-US" altLang="en-US" sz="5400" b="1" dirty="0">
                <a:solidFill>
                  <a:schemeClr val="bg1"/>
                </a:solidFill>
                <a:latin typeface="Arial" panose="020B0604020202020204" pitchFamily="34" charset="0"/>
                <a:ea typeface="Calibri" panose="020F0502020204030204" pitchFamily="34" charset="0"/>
                <a:cs typeface="Arial" panose="020B0604020202020204" pitchFamily="34" charset="0"/>
              </a:rPr>
              <a:t>of </a:t>
            </a:r>
            <a:r>
              <a:rPr lang="en-US" altLang="en-US" sz="5400" b="1" dirty="0" smtClean="0">
                <a:solidFill>
                  <a:schemeClr val="bg1"/>
                </a:solidFill>
                <a:latin typeface="Arial" panose="020B0604020202020204" pitchFamily="34" charset="0"/>
                <a:ea typeface="Calibri" panose="020F0502020204030204" pitchFamily="34" charset="0"/>
                <a:cs typeface="Arial" panose="020B0604020202020204" pitchFamily="34" charset="0"/>
              </a:rPr>
              <a:t>Florida</a:t>
            </a:r>
            <a:endParaRPr kumimoji="0" lang="en-US" altLang="en-US" sz="5400" b="1" i="0"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9" name="TextBox 8"/>
          <p:cNvSpPr txBox="1"/>
          <p:nvPr/>
        </p:nvSpPr>
        <p:spPr>
          <a:xfrm>
            <a:off x="492955" y="5804533"/>
            <a:ext cx="12127831" cy="23544907"/>
          </a:xfrm>
          <a:prstGeom prst="rect">
            <a:avLst/>
          </a:prstGeom>
          <a:noFill/>
          <a:ln w="76200">
            <a:noFill/>
          </a:ln>
        </p:spPr>
        <p:txBody>
          <a:bodyPr wrap="square" lIns="274320" rIns="274320" rtlCol="0">
            <a:spAutoFit/>
          </a:bodyPr>
          <a:lstStyle/>
          <a:p>
            <a:pPr algn="ctr"/>
            <a:r>
              <a:rPr lang="en-US" sz="5400" b="1" u="sng" dirty="0" smtClean="0">
                <a:solidFill>
                  <a:srgbClr val="0000C7"/>
                </a:solidFill>
                <a:latin typeface="Arial Black" panose="020B0A04020102020204" pitchFamily="34" charset="0"/>
                <a:cs typeface="Arial" panose="020B0604020202020204" pitchFamily="34" charset="0"/>
              </a:rPr>
              <a:t>INTRODUCTION</a:t>
            </a:r>
          </a:p>
          <a:p>
            <a:pPr marL="457200" indent="-457200">
              <a:buFont typeface="Wingdings" panose="05000000000000000000" pitchFamily="2" charset="2"/>
              <a:buChar char="§"/>
            </a:pPr>
            <a:endParaRPr lang="en-US" sz="2500" dirty="0" smtClean="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Agricultural and natural resources (ANR) opinion leaders play an important role in influencing the public </a:t>
            </a:r>
            <a:r>
              <a:rPr lang="en-US" sz="2000" dirty="0" smtClean="0">
                <a:latin typeface="Arial" panose="020B0604020202020204" pitchFamily="34" charset="0"/>
                <a:cs typeface="Arial" panose="020B0604020202020204" pitchFamily="34" charset="0"/>
              </a:rPr>
              <a:t>(Rogers, 2003) </a:t>
            </a:r>
            <a:r>
              <a:rPr lang="en-US" sz="2800" dirty="0" smtClean="0">
                <a:latin typeface="Arial" panose="020B0604020202020204" pitchFamily="34" charset="0"/>
                <a:cs typeface="Arial" panose="020B0604020202020204" pitchFamily="34" charset="0"/>
              </a:rPr>
              <a:t>when debates exist regarding the issues important to agriculture </a:t>
            </a:r>
            <a:r>
              <a:rPr lang="en-US" sz="2000" dirty="0" smtClean="0">
                <a:latin typeface="Arial" panose="020B0604020202020204" pitchFamily="34" charset="0"/>
                <a:cs typeface="Arial" panose="020B0604020202020204" pitchFamily="34" charset="0"/>
              </a:rPr>
              <a:t>(Lamm, Lamm, &amp; Carter, 2014</a:t>
            </a:r>
            <a:r>
              <a:rPr lang="en-US"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pPr marL="171450" indent="-171450">
              <a:buFont typeface="Wingdings" panose="05000000000000000000" pitchFamily="2" charset="2"/>
              <a:buChar char="§"/>
            </a:pPr>
            <a:endParaRPr lang="en-US" sz="1200" dirty="0" smtClean="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Agricultural leadership programs can teach ANR leadership participants how to drive the media and political agenda by teaching them how to work in groups with people that may differ from them </a:t>
            </a:r>
            <a:r>
              <a:rPr lang="en-US" sz="2000" dirty="0" smtClean="0">
                <a:latin typeface="Arial" panose="020B0604020202020204" pitchFamily="34" charset="0"/>
                <a:cs typeface="Arial" panose="020B0604020202020204" pitchFamily="34" charset="0"/>
              </a:rPr>
              <a:t>(Boone, 1990; Cano &amp; Martinez, 1991; </a:t>
            </a:r>
            <a:r>
              <a:rPr lang="en-US" sz="2000" dirty="0" smtClean="0">
                <a:latin typeface="Arial" panose="020B0604020202020204" pitchFamily="34" charset="0"/>
                <a:cs typeface="Arial" panose="020B0604020202020204" pitchFamily="34" charset="0"/>
              </a:rPr>
              <a:t>Gokhale</a:t>
            </a:r>
            <a:r>
              <a:rPr lang="en-US" sz="2000" dirty="0" smtClean="0">
                <a:latin typeface="Arial" panose="020B0604020202020204" pitchFamily="34" charset="0"/>
                <a:cs typeface="Arial" panose="020B0604020202020204" pitchFamily="34" charset="0"/>
              </a:rPr>
              <a:t>, 1995; Phipps, Osborne, Dyer, &amp; Ball, 2008</a:t>
            </a:r>
            <a:r>
              <a:rPr lang="en-US"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pPr marL="171450" indent="-171450">
              <a:buFont typeface="Wingdings" panose="05000000000000000000" pitchFamily="2" charset="2"/>
              <a:buChar char="§"/>
            </a:pPr>
            <a:endParaRPr lang="en-US" sz="1200" dirty="0" smtClean="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This study examines how cognitive style influences the agenda building process when ANR opinion leaders are working in teams around a prevalent ANR issue informing future agricultural leadership education practices.</a:t>
            </a:r>
          </a:p>
          <a:p>
            <a:pPr algn="ctr"/>
            <a:endParaRPr lang="en-US" sz="5400" b="1" u="sng" dirty="0" smtClean="0">
              <a:solidFill>
                <a:srgbClr val="0000C7"/>
              </a:solidFill>
              <a:latin typeface="Arial Black" panose="020B0A04020102020204" pitchFamily="34" charset="0"/>
              <a:cs typeface="Arial" panose="020B0604020202020204" pitchFamily="34" charset="0"/>
            </a:endParaRPr>
          </a:p>
          <a:p>
            <a:pPr algn="ctr"/>
            <a:endParaRPr lang="en-US" sz="5400" b="1" u="sng" dirty="0" smtClean="0">
              <a:solidFill>
                <a:srgbClr val="0000C7"/>
              </a:solidFill>
              <a:latin typeface="Arial Black" panose="020B0A04020102020204" pitchFamily="34" charset="0"/>
              <a:cs typeface="Arial" panose="020B0604020202020204" pitchFamily="34" charset="0"/>
            </a:endParaRPr>
          </a:p>
          <a:p>
            <a:pPr algn="ctr"/>
            <a:r>
              <a:rPr lang="en-US" sz="5400" b="1" u="sng" dirty="0" smtClean="0">
                <a:solidFill>
                  <a:srgbClr val="0000C7"/>
                </a:solidFill>
                <a:latin typeface="Arial Black" panose="020B0A04020102020204" pitchFamily="34" charset="0"/>
                <a:cs typeface="Arial" panose="020B0604020202020204" pitchFamily="34" charset="0"/>
              </a:rPr>
              <a:t>PURPOSE </a:t>
            </a:r>
            <a:r>
              <a:rPr lang="en-US" sz="5400" b="1" u="sng" dirty="0">
                <a:solidFill>
                  <a:srgbClr val="0000C7"/>
                </a:solidFill>
                <a:latin typeface="Arial Black" panose="020B0A04020102020204" pitchFamily="34" charset="0"/>
                <a:cs typeface="Arial" panose="020B0604020202020204" pitchFamily="34" charset="0"/>
              </a:rPr>
              <a:t>&amp; OBJECTIVES</a:t>
            </a:r>
          </a:p>
          <a:p>
            <a:pPr algn="ctr"/>
            <a:endParaRPr lang="en-US" sz="2500" b="1" u="sng" dirty="0">
              <a:solidFill>
                <a:srgbClr val="0000C7"/>
              </a:solidFill>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The purpose of this study was to examine how grouping ANR opinion leaders based on cognitive style can influence their ability to work collectively while setting an agenda. </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The following questions were used to guide this study:</a:t>
            </a:r>
          </a:p>
          <a:p>
            <a:pPr marL="457200" indent="-457200">
              <a:buFont typeface="Wingdings" panose="05000000000000000000" pitchFamily="2" charset="2"/>
              <a:buChar char="§"/>
            </a:pPr>
            <a:endParaRPr lang="en-US" sz="12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US" sz="2800" dirty="0">
                <a:latin typeface="Arial" panose="020B0604020202020204" pitchFamily="34" charset="0"/>
                <a:cs typeface="Arial" panose="020B0604020202020204" pitchFamily="34" charset="0"/>
              </a:rPr>
              <a:t>How do groups experience building an agenda when cognitive styles are similar?</a:t>
            </a:r>
          </a:p>
          <a:p>
            <a:pPr marL="457200" indent="-457200">
              <a:buFont typeface="Wingdings" panose="05000000000000000000" pitchFamily="2" charset="2"/>
              <a:buChar char="§"/>
            </a:pPr>
            <a:endParaRPr lang="en-US" sz="12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US" sz="2800" dirty="0">
                <a:latin typeface="Arial" panose="020B0604020202020204" pitchFamily="34" charset="0"/>
                <a:cs typeface="Arial" panose="020B0604020202020204" pitchFamily="34" charset="0"/>
              </a:rPr>
              <a:t>How do groups experience building an agenda when cognitive styles are mixed?</a:t>
            </a:r>
          </a:p>
          <a:p>
            <a:pPr marL="457200" indent="-457200">
              <a:buFont typeface="Wingdings" panose="05000000000000000000" pitchFamily="2" charset="2"/>
              <a:buChar char="§"/>
            </a:pPr>
            <a:endParaRPr lang="en-US" sz="2800" dirty="0" smtClean="0">
              <a:latin typeface="Arial" panose="020B0604020202020204" pitchFamily="34" charset="0"/>
              <a:cs typeface="Arial" panose="020B0604020202020204" pitchFamily="34" charset="0"/>
            </a:endParaRPr>
          </a:p>
          <a:p>
            <a:pPr algn="ctr"/>
            <a:endParaRPr lang="en-US" sz="5400" b="1" u="sng" dirty="0" smtClean="0">
              <a:solidFill>
                <a:srgbClr val="0000C7"/>
              </a:solidFill>
              <a:latin typeface="Arial Black" panose="020B0A04020102020204" pitchFamily="34" charset="0"/>
              <a:cs typeface="Arial" panose="020B0604020202020204" pitchFamily="34" charset="0"/>
            </a:endParaRPr>
          </a:p>
          <a:p>
            <a:pPr algn="ctr"/>
            <a:r>
              <a:rPr lang="en-US" sz="5400" b="1" u="sng" dirty="0" smtClean="0">
                <a:solidFill>
                  <a:srgbClr val="0000C7"/>
                </a:solidFill>
                <a:latin typeface="Arial Black" panose="020B0A04020102020204" pitchFamily="34" charset="0"/>
                <a:cs typeface="Arial" panose="020B0604020202020204" pitchFamily="34" charset="0"/>
              </a:rPr>
              <a:t>METHODS</a:t>
            </a:r>
            <a:endParaRPr lang="en-US" sz="5400" b="1" u="sng" dirty="0">
              <a:solidFill>
                <a:srgbClr val="0000C7"/>
              </a:solidFill>
              <a:latin typeface="Arial Black" panose="020B0A04020102020204" pitchFamily="34" charset="0"/>
              <a:cs typeface="Arial" panose="020B0604020202020204" pitchFamily="34" charset="0"/>
            </a:endParaRPr>
          </a:p>
          <a:p>
            <a:pPr algn="ctr"/>
            <a:endParaRPr lang="en-US" sz="2800" b="1" u="sng" dirty="0">
              <a:solidFill>
                <a:srgbClr val="0000C7"/>
              </a:solidFill>
              <a:latin typeface="Arial Black" panose="020B0A04020102020204" pitchFamily="34" charset="0"/>
              <a:cs typeface="Arial" panose="020B0604020202020204" pitchFamily="34" charset="0"/>
            </a:endParaRPr>
          </a:p>
          <a:p>
            <a:pPr marL="457200" indent="-457200">
              <a:buFont typeface="Wingdings" panose="05000000000000000000" pitchFamily="2" charset="2"/>
              <a:buChar char="§"/>
            </a:pPr>
            <a:r>
              <a:rPr lang="en-US" sz="2800" dirty="0">
                <a:latin typeface="Arial" panose="020B0604020202020204" pitchFamily="34" charset="0"/>
                <a:cs typeface="Arial" panose="020B0604020202020204" pitchFamily="34" charset="0"/>
              </a:rPr>
              <a:t>Twenty-nine participants in an ANR leadership development program, identified as emerging ANR opinion leaders, were selected.</a:t>
            </a:r>
          </a:p>
          <a:p>
            <a:pPr marL="457200" indent="-457200">
              <a:buFont typeface="Wingdings" panose="05000000000000000000" pitchFamily="2" charset="2"/>
              <a:buChar char="§"/>
            </a:pPr>
            <a:r>
              <a:rPr lang="en-US" sz="2800" dirty="0">
                <a:latin typeface="Arial" panose="020B0604020202020204" pitchFamily="34" charset="0"/>
                <a:cs typeface="Arial" panose="020B0604020202020204" pitchFamily="34" charset="0"/>
              </a:rPr>
              <a:t>During one of the eleven sessions, participants went through an experience designed to teach them about the agenda-building process.</a:t>
            </a:r>
          </a:p>
          <a:p>
            <a:pPr marL="457200" indent="-457200">
              <a:buFont typeface="Wingdings" panose="05000000000000000000" pitchFamily="2" charset="2"/>
              <a:buChar char="§"/>
            </a:pPr>
            <a:r>
              <a:rPr lang="en-US" sz="2800" dirty="0">
                <a:latin typeface="Arial" panose="020B0604020202020204" pitchFamily="34" charset="0"/>
                <a:cs typeface="Arial" panose="020B0604020202020204" pitchFamily="34" charset="0"/>
              </a:rPr>
              <a:t>Participants took the </a:t>
            </a:r>
            <a:r>
              <a:rPr lang="en-US" sz="2800" dirty="0">
                <a:latin typeface="Arial" panose="020B0604020202020204" pitchFamily="34" charset="0"/>
                <a:cs typeface="Arial" panose="020B0604020202020204" pitchFamily="34" charset="0"/>
              </a:rPr>
              <a:t>Kirton</a:t>
            </a:r>
            <a:r>
              <a:rPr lang="en-US" sz="2800" dirty="0">
                <a:latin typeface="Arial" panose="020B0604020202020204" pitchFamily="34" charset="0"/>
                <a:cs typeface="Arial" panose="020B0604020202020204" pitchFamily="34" charset="0"/>
              </a:rPr>
              <a:t> Adaption- Innovation Inventory, </a:t>
            </a:r>
            <a:r>
              <a:rPr lang="en-US" sz="2800" dirty="0" smtClean="0">
                <a:latin typeface="Arial" panose="020B0604020202020204" pitchFamily="34" charset="0"/>
                <a:cs typeface="Arial" panose="020B0604020202020204" pitchFamily="34" charset="0"/>
              </a:rPr>
              <a:t>a tested </a:t>
            </a:r>
            <a:r>
              <a:rPr lang="en-US" sz="2800" dirty="0">
                <a:latin typeface="Arial" panose="020B0604020202020204" pitchFamily="34" charset="0"/>
                <a:cs typeface="Arial" panose="020B0604020202020204" pitchFamily="34" charset="0"/>
              </a:rPr>
              <a:t>and reliable scale designed to determine cognitive </a:t>
            </a:r>
            <a:r>
              <a:rPr lang="en-US" sz="2800" dirty="0" smtClean="0">
                <a:latin typeface="Arial" panose="020B0604020202020204" pitchFamily="34" charset="0"/>
                <a:cs typeface="Arial" panose="020B0604020202020204" pitchFamily="34" charset="0"/>
              </a:rPr>
              <a:t>style </a:t>
            </a:r>
            <a:r>
              <a:rPr lang="en-US" sz="2800" dirty="0">
                <a:latin typeface="Arial" panose="020B0604020202020204" pitchFamily="34" charset="0"/>
                <a:cs typeface="Arial" panose="020B0604020202020204" pitchFamily="34" charset="0"/>
              </a:rPr>
              <a:t>between  adaption and </a:t>
            </a:r>
            <a:r>
              <a:rPr lang="en-US" sz="2800" dirty="0" smtClean="0">
                <a:latin typeface="Arial" panose="020B0604020202020204" pitchFamily="34" charset="0"/>
                <a:cs typeface="Arial" panose="020B0604020202020204" pitchFamily="34" charset="0"/>
              </a:rPr>
              <a:t>innovation.</a:t>
            </a:r>
            <a:endParaRPr lang="en-US"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US" sz="2800" dirty="0">
                <a:latin typeface="Arial" panose="020B0604020202020204" pitchFamily="34" charset="0"/>
                <a:cs typeface="Arial" panose="020B0604020202020204" pitchFamily="34" charset="0"/>
              </a:rPr>
              <a:t>Participants scores ranged from 61 to 137, with 13 considered adaptors and 14 considered innovators. </a:t>
            </a:r>
          </a:p>
          <a:p>
            <a:pPr marL="457200" indent="-457200">
              <a:buFont typeface="Wingdings" panose="05000000000000000000" pitchFamily="2" charset="2"/>
              <a:buChar char="§"/>
            </a:pPr>
            <a:r>
              <a:rPr lang="en-US" sz="2800" dirty="0">
                <a:latin typeface="Arial" panose="020B0604020202020204" pitchFamily="34" charset="0"/>
                <a:cs typeface="Arial" panose="020B0604020202020204" pitchFamily="34" charset="0"/>
              </a:rPr>
              <a:t>Participants were evenly distributed into six homogenous innovator or adaptor groups (three of each). </a:t>
            </a:r>
          </a:p>
          <a:p>
            <a:pPr marL="457200" indent="-457200">
              <a:buFont typeface="Wingdings" panose="05000000000000000000" pitchFamily="2" charset="2"/>
              <a:buChar char="§"/>
            </a:pPr>
            <a:r>
              <a:rPr lang="en-US" sz="2800" dirty="0">
                <a:latin typeface="Arial" panose="020B0604020202020204" pitchFamily="34" charset="0"/>
                <a:cs typeface="Arial" panose="020B0604020202020204" pitchFamily="34" charset="0"/>
              </a:rPr>
              <a:t>The groups were  then combined into heterogeneous </a:t>
            </a:r>
            <a:r>
              <a:rPr lang="en-US" sz="2800" dirty="0" smtClean="0">
                <a:latin typeface="Arial" panose="020B0604020202020204" pitchFamily="34" charset="0"/>
                <a:cs typeface="Arial" panose="020B0604020202020204" pitchFamily="34" charset="0"/>
              </a:rPr>
              <a:t>groups.</a:t>
            </a:r>
            <a:endParaRPr lang="en-US"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US" sz="2800" dirty="0">
                <a:latin typeface="Arial" panose="020B0604020202020204" pitchFamily="34" charset="0"/>
                <a:cs typeface="Arial" panose="020B0604020202020204" pitchFamily="34" charset="0"/>
              </a:rPr>
              <a:t>Participants were given worksheets to reflect on their </a:t>
            </a:r>
            <a:r>
              <a:rPr lang="en-US" sz="2800" dirty="0" smtClean="0">
                <a:latin typeface="Arial" panose="020B0604020202020204" pitchFamily="34" charset="0"/>
                <a:cs typeface="Arial" panose="020B0604020202020204" pitchFamily="34" charset="0"/>
              </a:rPr>
              <a:t>experiences.</a:t>
            </a:r>
            <a:endParaRPr lang="en-US"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US" sz="2800" dirty="0">
                <a:latin typeface="Arial" panose="020B0604020202020204" pitchFamily="34" charset="0"/>
                <a:cs typeface="Arial" panose="020B0604020202020204" pitchFamily="34" charset="0"/>
              </a:rPr>
              <a:t>Thematic analysis was conducted on the open- ended responses with themes allowed to emerge.</a:t>
            </a:r>
          </a:p>
          <a:p>
            <a:pPr marL="457200" indent="-457200">
              <a:buFont typeface="Wingdings" panose="05000000000000000000" pitchFamily="2" charset="2"/>
              <a:buChar char="§"/>
            </a:pPr>
            <a:endParaRPr lang="en-US" sz="2800" dirty="0" smtClean="0">
              <a:latin typeface="Arial" panose="020B0604020202020204" pitchFamily="34" charset="0"/>
              <a:cs typeface="Arial" panose="020B0604020202020204" pitchFamily="34" charset="0"/>
            </a:endParaRPr>
          </a:p>
          <a:p>
            <a:endParaRPr lang="en-US" sz="1800" dirty="0" smtClean="0">
              <a:latin typeface="Arial" panose="020B0604020202020204" pitchFamily="34" charset="0"/>
              <a:cs typeface="Arial" panose="020B0604020202020204" pitchFamily="34" charset="0"/>
            </a:endParaRPr>
          </a:p>
        </p:txBody>
      </p:sp>
      <p:sp>
        <p:nvSpPr>
          <p:cNvPr id="11" name="TextBox 10"/>
          <p:cNvSpPr txBox="1"/>
          <p:nvPr/>
        </p:nvSpPr>
        <p:spPr>
          <a:xfrm>
            <a:off x="31324327" y="5688824"/>
            <a:ext cx="12127831" cy="9125575"/>
          </a:xfrm>
          <a:prstGeom prst="rect">
            <a:avLst/>
          </a:prstGeom>
          <a:noFill/>
          <a:ln w="76200">
            <a:noFill/>
          </a:ln>
        </p:spPr>
        <p:txBody>
          <a:bodyPr wrap="square" lIns="274320" rIns="274320" rtlCol="0">
            <a:spAutoFit/>
          </a:bodyPr>
          <a:lstStyle/>
          <a:p>
            <a:pPr algn="ctr"/>
            <a:r>
              <a:rPr lang="en-US" sz="5400" b="1" u="sng" dirty="0" smtClean="0">
                <a:solidFill>
                  <a:srgbClr val="0000C7"/>
                </a:solidFill>
                <a:latin typeface="Arial Black" panose="020B0A04020102020204" pitchFamily="34" charset="0"/>
                <a:cs typeface="Arial" panose="020B0604020202020204" pitchFamily="34" charset="0"/>
              </a:rPr>
              <a:t>RESULTS</a:t>
            </a:r>
          </a:p>
          <a:p>
            <a:pPr algn="ctr"/>
            <a:endParaRPr lang="en-US" sz="2500" dirty="0" smtClean="0"/>
          </a:p>
          <a:p>
            <a:pPr marL="457200" indent="-4572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Homogenous (Adaptor Group): “Working </a:t>
            </a:r>
            <a:r>
              <a:rPr lang="en-US" sz="2800" dirty="0">
                <a:latin typeface="Arial" panose="020B0604020202020204" pitchFamily="34" charset="0"/>
                <a:cs typeface="Arial" panose="020B0604020202020204" pitchFamily="34" charset="0"/>
              </a:rPr>
              <a:t>in small groups was helpful and </a:t>
            </a:r>
            <a:r>
              <a:rPr lang="en-US" sz="2800" dirty="0" smtClean="0">
                <a:latin typeface="Arial" panose="020B0604020202020204" pitchFamily="34" charset="0"/>
                <a:cs typeface="Arial" panose="020B0604020202020204" pitchFamily="34" charset="0"/>
              </a:rPr>
              <a:t>informative.” </a:t>
            </a:r>
            <a:endParaRPr lang="en-US" sz="2800" dirty="0" smtClean="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endParaRPr lang="en-US" sz="1200" dirty="0" smtClean="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Homogenous (Innovator Group) </a:t>
            </a:r>
            <a:r>
              <a:rPr lang="en-US" sz="2800" dirty="0">
                <a:latin typeface="Arial" panose="020B0604020202020204" pitchFamily="34" charset="0"/>
                <a:cs typeface="Arial" panose="020B0604020202020204" pitchFamily="34" charset="0"/>
              </a:rPr>
              <a:t>thought the task was </a:t>
            </a:r>
            <a:r>
              <a:rPr lang="en-US" sz="2800" dirty="0" smtClean="0">
                <a:latin typeface="Arial" panose="020B0604020202020204" pitchFamily="34" charset="0"/>
                <a:cs typeface="Arial" panose="020B0604020202020204" pitchFamily="34" charset="0"/>
              </a:rPr>
              <a:t>difficult: </a:t>
            </a:r>
            <a:r>
              <a:rPr lang="en-US" sz="2800" dirty="0">
                <a:latin typeface="Arial" panose="020B0604020202020204" pitchFamily="34" charset="0"/>
                <a:cs typeface="Arial" panose="020B0604020202020204" pitchFamily="34" charset="0"/>
              </a:rPr>
              <a:t>“It was a little overwhelming, picking a single issue was difficult. With so many different options, picking one felt like throwing darts and picking the answer based on where the dart landed.” </a:t>
            </a:r>
            <a:endParaRPr lang="en-US" sz="2800" dirty="0" smtClean="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endParaRPr lang="en-US" sz="1200" dirty="0" smtClean="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When </a:t>
            </a:r>
            <a:r>
              <a:rPr lang="en-US" sz="2800" dirty="0">
                <a:latin typeface="Arial" panose="020B0604020202020204" pitchFamily="34" charset="0"/>
                <a:cs typeface="Arial" panose="020B0604020202020204" pitchFamily="34" charset="0"/>
              </a:rPr>
              <a:t>examining the reflections from the heterogeneous groups, participants expressed they had problems interacting</a:t>
            </a:r>
            <a:r>
              <a:rPr lang="en-US" sz="2800" dirty="0" smtClean="0">
                <a:latin typeface="Arial" panose="020B0604020202020204" pitchFamily="34" charset="0"/>
                <a:cs typeface="Arial" panose="020B0604020202020204" pitchFamily="34" charset="0"/>
              </a:rPr>
              <a:t>.</a:t>
            </a:r>
          </a:p>
          <a:p>
            <a:pPr marL="457200" indent="-457200">
              <a:buFont typeface="Wingdings" panose="05000000000000000000" pitchFamily="2" charset="2"/>
              <a:buChar char="§"/>
            </a:pPr>
            <a:endParaRPr lang="en-US" sz="1200" dirty="0" smtClean="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Heterogeneous groups had </a:t>
            </a:r>
            <a:r>
              <a:rPr lang="en-US" sz="2800" dirty="0">
                <a:latin typeface="Arial" panose="020B0604020202020204" pitchFamily="34" charset="0"/>
                <a:cs typeface="Arial" panose="020B0604020202020204" pitchFamily="34" charset="0"/>
              </a:rPr>
              <a:t>a “lack of ability to define one single issue,” and had to “broaden the scope of the issue to gain </a:t>
            </a:r>
            <a:r>
              <a:rPr lang="en-US" sz="2800" dirty="0" smtClean="0">
                <a:latin typeface="Arial" panose="020B0604020202020204" pitchFamily="34" charset="0"/>
                <a:cs typeface="Arial" panose="020B0604020202020204" pitchFamily="34" charset="0"/>
              </a:rPr>
              <a:t>consensus.” </a:t>
            </a:r>
            <a:r>
              <a:rPr lang="en-US" sz="2800" dirty="0" smtClean="0">
                <a:latin typeface="Arial" panose="020B0604020202020204" pitchFamily="34" charset="0"/>
                <a:cs typeface="Arial" panose="020B0604020202020204" pitchFamily="34" charset="0"/>
              </a:rPr>
              <a:t>(innovator participant</a:t>
            </a:r>
            <a:r>
              <a:rPr lang="en-US" sz="2800" dirty="0" smtClean="0">
                <a:latin typeface="Arial" panose="020B0604020202020204" pitchFamily="34" charset="0"/>
                <a:cs typeface="Arial" panose="020B0604020202020204" pitchFamily="34" charset="0"/>
              </a:rPr>
              <a:t>)</a:t>
            </a:r>
            <a:endParaRPr lang="en-US" sz="2800" dirty="0" smtClean="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endParaRPr lang="en-US" sz="1200" dirty="0" smtClean="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Heterogeneous Group: “alternative </a:t>
            </a:r>
            <a:r>
              <a:rPr lang="en-US" sz="2800" dirty="0">
                <a:latin typeface="Arial" panose="020B0604020202020204" pitchFamily="34" charset="0"/>
                <a:cs typeface="Arial" panose="020B0604020202020204" pitchFamily="34" charset="0"/>
              </a:rPr>
              <a:t>view of agenda setting compromise was </a:t>
            </a:r>
            <a:r>
              <a:rPr lang="en-US" sz="2800" dirty="0" smtClean="0">
                <a:latin typeface="Arial" panose="020B0604020202020204" pitchFamily="34" charset="0"/>
                <a:cs typeface="Arial" panose="020B0604020202020204" pitchFamily="34" charset="0"/>
              </a:rPr>
              <a:t>necessary.” </a:t>
            </a:r>
            <a:r>
              <a:rPr lang="en-US" sz="2800" dirty="0" smtClean="0">
                <a:latin typeface="Arial" panose="020B0604020202020204" pitchFamily="34" charset="0"/>
                <a:cs typeface="Arial" panose="020B0604020202020204" pitchFamily="34" charset="0"/>
              </a:rPr>
              <a:t>(innovator participant</a:t>
            </a:r>
            <a:r>
              <a:rPr lang="en-US" sz="2800" dirty="0" smtClean="0">
                <a:latin typeface="Arial" panose="020B0604020202020204" pitchFamily="34" charset="0"/>
                <a:cs typeface="Arial" panose="020B0604020202020204" pitchFamily="34" charset="0"/>
              </a:rPr>
              <a:t>)</a:t>
            </a:r>
            <a:endParaRPr lang="en-US" sz="2800" dirty="0" smtClean="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endParaRPr lang="en-US" sz="1200" dirty="0" smtClean="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Heterogeneous group </a:t>
            </a:r>
            <a:r>
              <a:rPr lang="en-US" sz="2800" dirty="0">
                <a:latin typeface="Arial" panose="020B0604020202020204" pitchFamily="34" charset="0"/>
                <a:cs typeface="Arial" panose="020B0604020202020204" pitchFamily="34" charset="0"/>
              </a:rPr>
              <a:t>participants felt frustrated </a:t>
            </a:r>
            <a:r>
              <a:rPr lang="en-US" sz="2800" dirty="0" smtClean="0">
                <a:latin typeface="Arial" panose="020B0604020202020204" pitchFamily="34" charset="0"/>
                <a:cs typeface="Arial" panose="020B0604020202020204" pitchFamily="34" charset="0"/>
              </a:rPr>
              <a:t>when completing the task: we </a:t>
            </a:r>
            <a:r>
              <a:rPr lang="en-US" sz="2800" dirty="0">
                <a:latin typeface="Arial" panose="020B0604020202020204" pitchFamily="34" charset="0"/>
                <a:cs typeface="Arial" panose="020B0604020202020204" pitchFamily="34" charset="0"/>
              </a:rPr>
              <a:t>“had to skip several great ideas to concentrate on one that most fit the achievable goal</a:t>
            </a:r>
            <a:r>
              <a:rPr lang="en-US" sz="2800" dirty="0" smtClean="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p:txBody>
      </p:sp>
      <p:sp>
        <p:nvSpPr>
          <p:cNvPr id="12" name="TextBox 11"/>
          <p:cNvSpPr txBox="1"/>
          <p:nvPr/>
        </p:nvSpPr>
        <p:spPr>
          <a:xfrm>
            <a:off x="31270413" y="23466003"/>
            <a:ext cx="12127830" cy="5740033"/>
          </a:xfrm>
          <a:prstGeom prst="rect">
            <a:avLst/>
          </a:prstGeom>
          <a:noFill/>
          <a:ln w="76200">
            <a:noFill/>
          </a:ln>
        </p:spPr>
        <p:txBody>
          <a:bodyPr wrap="square" lIns="274320" rIns="274320" rtlCol="0">
            <a:spAutoFit/>
          </a:bodyPr>
          <a:lstStyle/>
          <a:p>
            <a:pPr algn="ctr"/>
            <a:r>
              <a:rPr lang="en-US" sz="5400" b="1" u="sng" dirty="0" smtClean="0">
                <a:solidFill>
                  <a:srgbClr val="0000C7"/>
                </a:solidFill>
                <a:latin typeface="Arial Black" panose="020B0A04020102020204" pitchFamily="34" charset="0"/>
                <a:cs typeface="Arial" panose="020B0604020202020204" pitchFamily="34" charset="0"/>
              </a:rPr>
              <a:t>RECOMMENDATIONS</a:t>
            </a:r>
          </a:p>
          <a:p>
            <a:pPr algn="ctr"/>
            <a:endParaRPr lang="en-US" sz="2500" b="1" u="sng" dirty="0" smtClean="0">
              <a:solidFill>
                <a:srgbClr val="0000C7"/>
              </a:solidFill>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Findings: cognitive </a:t>
            </a:r>
            <a:r>
              <a:rPr lang="en-US" sz="2800" dirty="0">
                <a:latin typeface="Arial" panose="020B0604020202020204" pitchFamily="34" charset="0"/>
                <a:cs typeface="Arial" panose="020B0604020202020204" pitchFamily="34" charset="0"/>
              </a:rPr>
              <a:t>style does matter when opinion leaders are working collaboratively to build an agenda around a critical ANR </a:t>
            </a:r>
            <a:r>
              <a:rPr lang="en-US" sz="2800" dirty="0" smtClean="0">
                <a:latin typeface="Arial" panose="020B0604020202020204" pitchFamily="34" charset="0"/>
                <a:cs typeface="Arial" panose="020B0604020202020204" pitchFamily="34" charset="0"/>
              </a:rPr>
              <a:t>issue.</a:t>
            </a:r>
          </a:p>
          <a:p>
            <a:pPr marL="457200" indent="-457200">
              <a:buFont typeface="Wingdings" panose="05000000000000000000" pitchFamily="2" charset="2"/>
              <a:buChar char="§"/>
            </a:pPr>
            <a:endParaRPr lang="en-US" sz="12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Educators can provide workshops to enhance ANR opinion leaders cognitive styles by working with heterogeneous groups.</a:t>
            </a:r>
          </a:p>
          <a:p>
            <a:pPr marL="457200" indent="-4572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Opinion leaders could </a:t>
            </a:r>
            <a:r>
              <a:rPr lang="en-US" sz="2800" dirty="0">
                <a:latin typeface="Arial" panose="020B0604020202020204" pitchFamily="34" charset="0"/>
                <a:cs typeface="Arial" panose="020B0604020202020204" pitchFamily="34" charset="0"/>
              </a:rPr>
              <a:t>serve as the group liaison to make final decisions based on the conversations within the </a:t>
            </a:r>
            <a:r>
              <a:rPr lang="en-US" sz="2800" dirty="0" smtClean="0">
                <a:latin typeface="Arial" panose="020B0604020202020204" pitchFamily="34" charset="0"/>
                <a:cs typeface="Arial" panose="020B0604020202020204" pitchFamily="34" charset="0"/>
              </a:rPr>
              <a:t>group.</a:t>
            </a:r>
          </a:p>
          <a:p>
            <a:pPr marL="457200" indent="-457200">
              <a:buFont typeface="Wingdings" panose="05000000000000000000" pitchFamily="2" charset="2"/>
              <a:buChar char="§"/>
            </a:pPr>
            <a:endParaRPr lang="en-US" sz="12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Further research is needed to examine how </a:t>
            </a:r>
            <a:r>
              <a:rPr lang="en-US" sz="2800" dirty="0">
                <a:latin typeface="Arial" panose="020B0604020202020204" pitchFamily="34" charset="0"/>
                <a:cs typeface="Arial" panose="020B0604020202020204" pitchFamily="34" charset="0"/>
              </a:rPr>
              <a:t>group dynamics shift when differences in lead decision makers cognitive style interacts with other group </a:t>
            </a:r>
            <a:r>
              <a:rPr lang="en-US" sz="2800" dirty="0" smtClean="0">
                <a:latin typeface="Arial" panose="020B0604020202020204" pitchFamily="34" charset="0"/>
                <a:cs typeface="Arial" panose="020B0604020202020204" pitchFamily="34" charset="0"/>
              </a:rPr>
              <a:t>members.</a:t>
            </a:r>
          </a:p>
          <a:p>
            <a:endParaRPr lang="en-US" sz="1200" dirty="0">
              <a:latin typeface="Arial" panose="020B0604020202020204" pitchFamily="34" charset="0"/>
              <a:cs typeface="Arial" panose="020B0604020202020204" pitchFamily="34" charset="0"/>
            </a:endParaRPr>
          </a:p>
        </p:txBody>
      </p:sp>
      <p:sp>
        <p:nvSpPr>
          <p:cNvPr id="10" name="Rectangle 9"/>
          <p:cNvSpPr/>
          <p:nvPr/>
        </p:nvSpPr>
        <p:spPr>
          <a:xfrm>
            <a:off x="492955" y="30009760"/>
            <a:ext cx="42905288" cy="26640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smtClean="0"/>
          </a:p>
          <a:p>
            <a:endParaRPr lang="en-US" sz="1200" dirty="0"/>
          </a:p>
          <a:p>
            <a:pPr algn="ctr"/>
            <a:r>
              <a:rPr lang="en-US" sz="4800" b="1" u="sng" dirty="0">
                <a:solidFill>
                  <a:schemeClr val="bg1"/>
                </a:solidFill>
                <a:latin typeface="Arial" panose="020B0604020202020204" pitchFamily="34" charset="0"/>
                <a:cs typeface="Arial" panose="020B0604020202020204" pitchFamily="34" charset="0"/>
              </a:rPr>
              <a:t>REFERENCES</a:t>
            </a:r>
            <a:endParaRPr lang="en-US" sz="4800" dirty="0" smtClean="0"/>
          </a:p>
          <a:p>
            <a:endParaRPr lang="en-US" sz="2400" dirty="0" smtClean="0"/>
          </a:p>
          <a:p>
            <a:r>
              <a:rPr lang="en-US" sz="2400" dirty="0" smtClean="0"/>
              <a:t>Boone</a:t>
            </a:r>
            <a:r>
              <a:rPr lang="en-US" sz="2400" dirty="0"/>
              <a:t>, H. N. (1990). Effect of level of problem solving approach to teaching on student achievement and retention. Journal of Agricultural Education, 31(1), 18-26. </a:t>
            </a:r>
            <a:r>
              <a:rPr lang="en-US" sz="2400" dirty="0" smtClean="0"/>
              <a:t>doi:10.5032/jae.1990.01018    **    Cano</a:t>
            </a:r>
            <a:r>
              <a:rPr lang="en-US" sz="2400" dirty="0"/>
              <a:t>, J., &amp; Martinez, C. (1991). The relationship between cognitive performance and critical thinking abilities among selected agricultural education students. Journal of Agricultural Education, 32(1), 24-29. </a:t>
            </a:r>
            <a:r>
              <a:rPr lang="en-US" sz="2400" dirty="0" smtClean="0"/>
              <a:t>doi:10.5032/jae.1991.01024    **</a:t>
            </a:r>
            <a:r>
              <a:rPr lang="en-US" sz="2400" dirty="0" smtClean="0"/>
              <a:t>Gokhale</a:t>
            </a:r>
            <a:r>
              <a:rPr lang="en-US" sz="2400" dirty="0"/>
              <a:t>, A. A. (1995). Collaborative learning enhances critical thinking. Journal of Technology Education, 7(1), 22-30</a:t>
            </a:r>
            <a:r>
              <a:rPr lang="en-US" sz="2400" dirty="0" smtClean="0"/>
              <a:t>.    ** </a:t>
            </a:r>
            <a:r>
              <a:rPr lang="en-US" sz="2400" dirty="0" smtClean="0"/>
              <a:t>Kirton</a:t>
            </a:r>
            <a:r>
              <a:rPr lang="en-US" sz="2400" dirty="0"/>
              <a:t>, M. J. (2003). Adaption-innovation: In the context of diversity and change. New York, NY: Routledge</a:t>
            </a:r>
            <a:r>
              <a:rPr lang="en-US" sz="2400" dirty="0" smtClean="0"/>
              <a:t>.    **    Lamm</a:t>
            </a:r>
            <a:r>
              <a:rPr lang="en-US" sz="2400" dirty="0"/>
              <a:t>, A. J., Shoulders, C., Roberts, T. G., Irani, T., Unruh Snyder, L. &amp; </a:t>
            </a:r>
            <a:r>
              <a:rPr lang="en-US" sz="2400" dirty="0"/>
              <a:t>Brendemuhl</a:t>
            </a:r>
            <a:r>
              <a:rPr lang="en-US" sz="2400" dirty="0"/>
              <a:t>, J. (2012). The influence of cognitive diversity on group problem solving strategy. Journal of Agricultural Education, 52(3), 18-30. </a:t>
            </a:r>
            <a:r>
              <a:rPr lang="en-US" sz="2400" dirty="0"/>
              <a:t>doi</a:t>
            </a:r>
            <a:r>
              <a:rPr lang="en-US" sz="2400" dirty="0"/>
              <a:t>: 10.5032/jae.2012.01018</a:t>
            </a:r>
            <a:r>
              <a:rPr lang="en-US" sz="2400" dirty="0" smtClean="0"/>
              <a:t>.    **    Lamm</a:t>
            </a:r>
            <a:r>
              <a:rPr lang="en-US" sz="2400" dirty="0"/>
              <a:t>, K. W., Lamm, A. J., &amp; Carter, H. S. (2014). Opinion leadership development: Context and audience characteristics count. Journal of Agricultural Education, 55(2), 91-105. </a:t>
            </a:r>
            <a:r>
              <a:rPr lang="en-US" sz="2400" dirty="0" smtClean="0"/>
              <a:t>doi:10.5032/jae.2014.02091    **    Phipps</a:t>
            </a:r>
            <a:r>
              <a:rPr lang="en-US" sz="2400" dirty="0"/>
              <a:t>, L. J., Osborne, E. W., Dyer, J. E., &amp; Ball, A. (2008). Handbook on agricultural education in public schools (6th ed.). Clifton Park, NY: Thomson Delmar Learning</a:t>
            </a:r>
            <a:r>
              <a:rPr lang="en-US" sz="2400" dirty="0" smtClean="0"/>
              <a:t>.  **  Rogers</a:t>
            </a:r>
            <a:r>
              <a:rPr lang="en-US" sz="2400" dirty="0"/>
              <a:t>, E. M. (2003). Diffusion of innovations (5th ed.). New York: Free Press.</a:t>
            </a:r>
          </a:p>
        </p:txBody>
      </p:sp>
      <p:sp>
        <p:nvSpPr>
          <p:cNvPr id="19" name="TextBox 18"/>
          <p:cNvSpPr txBox="1"/>
          <p:nvPr/>
        </p:nvSpPr>
        <p:spPr>
          <a:xfrm>
            <a:off x="31378239" y="15025364"/>
            <a:ext cx="12127831" cy="8140690"/>
          </a:xfrm>
          <a:prstGeom prst="rect">
            <a:avLst/>
          </a:prstGeom>
          <a:noFill/>
          <a:ln w="76200">
            <a:noFill/>
          </a:ln>
        </p:spPr>
        <p:txBody>
          <a:bodyPr wrap="square" lIns="274320" rIns="274320" rtlCol="0">
            <a:spAutoFit/>
          </a:bodyPr>
          <a:lstStyle/>
          <a:p>
            <a:pPr algn="ctr"/>
            <a:r>
              <a:rPr lang="en-US" sz="5800" b="1" u="sng" dirty="0" smtClean="0">
                <a:solidFill>
                  <a:srgbClr val="0000C7"/>
                </a:solidFill>
                <a:latin typeface="Arial Black" panose="020B0A04020102020204" pitchFamily="34" charset="0"/>
                <a:cs typeface="Arial" panose="020B0604020202020204" pitchFamily="34" charset="0"/>
              </a:rPr>
              <a:t>CONCLUSIONS</a:t>
            </a:r>
          </a:p>
          <a:p>
            <a:pPr algn="ctr"/>
            <a:endParaRPr lang="en-US" sz="2500" b="1" u="sng" dirty="0" smtClean="0">
              <a:solidFill>
                <a:srgbClr val="0000C7"/>
              </a:solidFill>
              <a:latin typeface="Arial" panose="020B0604020202020204" pitchFamily="34" charset="0"/>
              <a:cs typeface="Arial" panose="020B0604020202020204" pitchFamily="34" charset="0"/>
            </a:endParaRPr>
          </a:p>
          <a:p>
            <a:pPr marL="685800" indent="-6858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Results from Homogenous Group (Adaptors) </a:t>
            </a:r>
            <a:r>
              <a:rPr lang="en-US" sz="2800" dirty="0">
                <a:latin typeface="Arial" panose="020B0604020202020204" pitchFamily="34" charset="0"/>
                <a:cs typeface="Arial" panose="020B0604020202020204" pitchFamily="34" charset="0"/>
              </a:rPr>
              <a:t>are comparable to </a:t>
            </a:r>
            <a:r>
              <a:rPr lang="en-US" sz="2800" dirty="0" smtClean="0">
                <a:latin typeface="Arial" panose="020B0604020202020204" pitchFamily="34" charset="0"/>
                <a:cs typeface="Arial" panose="020B0604020202020204" pitchFamily="34" charset="0"/>
              </a:rPr>
              <a:t>previous </a:t>
            </a:r>
            <a:r>
              <a:rPr lang="en-US" sz="2800" dirty="0">
                <a:latin typeface="Arial" panose="020B0604020202020204" pitchFamily="34" charset="0"/>
                <a:cs typeface="Arial" panose="020B0604020202020204" pitchFamily="34" charset="0"/>
              </a:rPr>
              <a:t>research </a:t>
            </a:r>
            <a:r>
              <a:rPr lang="en-US" sz="2800" dirty="0" smtClean="0">
                <a:latin typeface="Arial" panose="020B0604020202020204" pitchFamily="34" charset="0"/>
                <a:cs typeface="Arial" panose="020B0604020202020204" pitchFamily="34" charset="0"/>
              </a:rPr>
              <a:t>about </a:t>
            </a:r>
            <a:r>
              <a:rPr lang="en-US" sz="2800" dirty="0">
                <a:latin typeface="Arial" panose="020B0604020202020204" pitchFamily="34" charset="0"/>
                <a:cs typeface="Arial" panose="020B0604020202020204" pitchFamily="34" charset="0"/>
              </a:rPr>
              <a:t>homogeneous groups collaborating and working efficiently </a:t>
            </a:r>
            <a:r>
              <a:rPr lang="en-US" sz="2000" dirty="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Kirton</a:t>
            </a:r>
            <a:r>
              <a:rPr lang="en-US" sz="2000" dirty="0">
                <a:latin typeface="Arial" panose="020B0604020202020204" pitchFamily="34" charset="0"/>
                <a:cs typeface="Arial" panose="020B0604020202020204" pitchFamily="34" charset="0"/>
              </a:rPr>
              <a:t>, 2003; Lamm et al., 2012</a:t>
            </a:r>
            <a:r>
              <a:rPr lang="en-US"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pPr marL="685800" indent="-6858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In </a:t>
            </a:r>
            <a:r>
              <a:rPr lang="en-US" sz="2800" dirty="0">
                <a:latin typeface="Arial" panose="020B0604020202020204" pitchFamily="34" charset="0"/>
                <a:cs typeface="Arial" panose="020B0604020202020204" pitchFamily="34" charset="0"/>
              </a:rPr>
              <a:t>contrast, the </a:t>
            </a:r>
            <a:r>
              <a:rPr lang="en-US" sz="2800" dirty="0" smtClean="0">
                <a:latin typeface="Arial" panose="020B0604020202020204" pitchFamily="34" charset="0"/>
                <a:cs typeface="Arial" panose="020B0604020202020204" pitchFamily="34" charset="0"/>
              </a:rPr>
              <a:t>Homogenous Group (Innovator) </a:t>
            </a:r>
            <a:r>
              <a:rPr lang="en-US" sz="2800" dirty="0">
                <a:latin typeface="Arial" panose="020B0604020202020204" pitchFamily="34" charset="0"/>
                <a:cs typeface="Arial" panose="020B0604020202020204" pitchFamily="34" charset="0"/>
              </a:rPr>
              <a:t>were more apprehensive about the process and had more complaints about the time and effort </a:t>
            </a:r>
            <a:r>
              <a:rPr lang="en-US" sz="2800" dirty="0" smtClean="0">
                <a:latin typeface="Arial" panose="020B0604020202020204" pitchFamily="34" charset="0"/>
                <a:cs typeface="Arial" panose="020B0604020202020204" pitchFamily="34" charset="0"/>
              </a:rPr>
              <a:t>needed.</a:t>
            </a:r>
            <a:endParaRPr lang="en-US" sz="2800" dirty="0" smtClean="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pPr marL="685800" indent="-6858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A compelling finding was the influence of problem solving style on personal experience</a:t>
            </a:r>
            <a:r>
              <a:rPr lang="en-US" sz="2800" dirty="0" smtClean="0">
                <a:latin typeface="Arial" panose="020B0604020202020204" pitchFamily="34" charset="0"/>
                <a:cs typeface="Arial" panose="020B0604020202020204" pitchFamily="34" charset="0"/>
              </a:rPr>
              <a:t>.</a:t>
            </a:r>
          </a:p>
          <a:p>
            <a:pPr marL="685800" indent="-685800">
              <a:buFont typeface="Wingdings" panose="05000000000000000000" pitchFamily="2" charset="2"/>
              <a:buChar char="§"/>
            </a:pPr>
            <a:endParaRPr lang="en-US" sz="1200" dirty="0" smtClean="0">
              <a:latin typeface="Arial" panose="020B0604020202020204" pitchFamily="34" charset="0"/>
              <a:cs typeface="Arial" panose="020B0604020202020204" pitchFamily="34" charset="0"/>
            </a:endParaRPr>
          </a:p>
          <a:p>
            <a:pPr marL="685800" indent="-6858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Several </a:t>
            </a:r>
            <a:r>
              <a:rPr lang="en-US" sz="2800" dirty="0">
                <a:latin typeface="Arial" panose="020B0604020202020204" pitchFamily="34" charset="0"/>
                <a:cs typeface="Arial" panose="020B0604020202020204" pitchFamily="34" charset="0"/>
              </a:rPr>
              <a:t>expressed how purposefully their efforts had to be and the need to be forceful when promoting ideas in the heterogeneous groups. </a:t>
            </a:r>
            <a:endParaRPr lang="en-US" sz="2800" dirty="0" smtClean="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pPr marL="685800" indent="-6858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Results </a:t>
            </a:r>
            <a:r>
              <a:rPr lang="en-US" sz="2800" dirty="0">
                <a:latin typeface="Arial" panose="020B0604020202020204" pitchFamily="34" charset="0"/>
                <a:cs typeface="Arial" panose="020B0604020202020204" pitchFamily="34" charset="0"/>
              </a:rPr>
              <a:t>represent </a:t>
            </a:r>
            <a:r>
              <a:rPr lang="en-US" sz="2800" dirty="0" smtClean="0">
                <a:latin typeface="Arial" panose="020B0604020202020204" pitchFamily="34" charset="0"/>
                <a:cs typeface="Arial" panose="020B0604020202020204" pitchFamily="34" charset="0"/>
              </a:rPr>
              <a:t>previous literature: homogeneous </a:t>
            </a:r>
            <a:r>
              <a:rPr lang="en-US" sz="2800" dirty="0">
                <a:latin typeface="Arial" panose="020B0604020202020204" pitchFamily="34" charset="0"/>
                <a:cs typeface="Arial" panose="020B0604020202020204" pitchFamily="34" charset="0"/>
              </a:rPr>
              <a:t>groups </a:t>
            </a:r>
            <a:r>
              <a:rPr lang="en-US" sz="2800" dirty="0" smtClean="0">
                <a:latin typeface="Arial" panose="020B0604020202020204" pitchFamily="34" charset="0"/>
                <a:cs typeface="Arial" panose="020B0604020202020204" pitchFamily="34" charset="0"/>
              </a:rPr>
              <a:t>that merged </a:t>
            </a:r>
            <a:r>
              <a:rPr lang="en-US" sz="2800" dirty="0">
                <a:latin typeface="Arial" panose="020B0604020202020204" pitchFamily="34" charset="0"/>
                <a:cs typeface="Arial" panose="020B0604020202020204" pitchFamily="34" charset="0"/>
              </a:rPr>
              <a:t>into heterogeneous groups result in different outcomes as an outcome of different problem-solving styles </a:t>
            </a:r>
            <a:r>
              <a:rPr lang="en-US" sz="2000" dirty="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Kirton</a:t>
            </a:r>
            <a:r>
              <a:rPr lang="en-US" sz="2000" dirty="0">
                <a:latin typeface="Arial" panose="020B0604020202020204" pitchFamily="34" charset="0"/>
                <a:cs typeface="Arial" panose="020B0604020202020204" pitchFamily="34" charset="0"/>
              </a:rPr>
              <a:t>, 2003</a:t>
            </a:r>
            <a:r>
              <a:rPr lang="en-US"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p:txBody>
      </p:sp>
      <p:sp>
        <p:nvSpPr>
          <p:cNvPr id="4" name="Rectangle 3"/>
          <p:cNvSpPr/>
          <p:nvPr/>
        </p:nvSpPr>
        <p:spPr>
          <a:xfrm>
            <a:off x="492955" y="5477858"/>
            <a:ext cx="12127831" cy="23736763"/>
          </a:xfrm>
          <a:prstGeom prst="rect">
            <a:avLst/>
          </a:prstGeom>
          <a:noFill/>
          <a:ln w="76200">
            <a:solidFill>
              <a:srgbClr val="0000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31270415" y="5477858"/>
            <a:ext cx="12127831" cy="23736763"/>
          </a:xfrm>
          <a:prstGeom prst="rect">
            <a:avLst/>
          </a:prstGeom>
          <a:noFill/>
          <a:ln w="76200">
            <a:solidFill>
              <a:srgbClr val="0000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p:cNvGrpSpPr/>
          <p:nvPr/>
        </p:nvGrpSpPr>
        <p:grpSpPr>
          <a:xfrm>
            <a:off x="13616766" y="5984272"/>
            <a:ext cx="16657669" cy="9446642"/>
            <a:chOff x="13561965" y="5984272"/>
            <a:chExt cx="16657669" cy="9446642"/>
          </a:xfrm>
        </p:grpSpPr>
        <p:pic>
          <p:nvPicPr>
            <p:cNvPr id="37" name="Picture 36"/>
            <p:cNvPicPr>
              <a:picLocks noChangeAspect="1"/>
            </p:cNvPicPr>
            <p:nvPr/>
          </p:nvPicPr>
          <p:blipFill>
            <a:blip r:embed="rId2"/>
            <a:stretch>
              <a:fillRect/>
            </a:stretch>
          </p:blipFill>
          <p:spPr>
            <a:xfrm rot="1136557">
              <a:off x="25098447" y="5984272"/>
              <a:ext cx="5121187" cy="5397329"/>
            </a:xfrm>
            <a:prstGeom prst="rect">
              <a:avLst/>
            </a:prstGeom>
          </p:spPr>
        </p:pic>
        <p:sp>
          <p:nvSpPr>
            <p:cNvPr id="22" name="TextBox 21"/>
            <p:cNvSpPr txBox="1"/>
            <p:nvPr/>
          </p:nvSpPr>
          <p:spPr>
            <a:xfrm>
              <a:off x="15690676" y="14507584"/>
              <a:ext cx="13323179" cy="923330"/>
            </a:xfrm>
            <a:prstGeom prst="rect">
              <a:avLst/>
            </a:prstGeom>
            <a:noFill/>
          </p:spPr>
          <p:txBody>
            <a:bodyPr wrap="square" rtlCol="0">
              <a:spAutoFit/>
            </a:bodyPr>
            <a:lstStyle/>
            <a:p>
              <a:pPr algn="ctr"/>
              <a:r>
                <a:rPr lang="en-US" sz="5400" dirty="0" smtClean="0">
                  <a:latin typeface="Arial Black" panose="020B0A04020102020204" pitchFamily="34" charset="0"/>
                </a:rPr>
                <a:t>Homogeneous Groups</a:t>
              </a:r>
              <a:endParaRPr lang="en-US" sz="5400" dirty="0">
                <a:latin typeface="Arial Black" panose="020B0A04020102020204" pitchFamily="34" charset="0"/>
              </a:endParaRPr>
            </a:p>
          </p:txBody>
        </p:sp>
        <p:pic>
          <p:nvPicPr>
            <p:cNvPr id="31" name="Picture 30"/>
            <p:cNvPicPr>
              <a:picLocks noChangeAspect="1"/>
            </p:cNvPicPr>
            <p:nvPr/>
          </p:nvPicPr>
          <p:blipFill>
            <a:blip r:embed="rId2"/>
            <a:stretch>
              <a:fillRect/>
            </a:stretch>
          </p:blipFill>
          <p:spPr>
            <a:xfrm rot="20228143" flipH="1">
              <a:off x="13561965" y="6073513"/>
              <a:ext cx="5367759" cy="5397329"/>
            </a:xfrm>
            <a:prstGeom prst="rect">
              <a:avLst/>
            </a:prstGeom>
            <a:noFill/>
          </p:spPr>
        </p:pic>
        <p:sp>
          <p:nvSpPr>
            <p:cNvPr id="32" name="TextBox 31"/>
            <p:cNvSpPr txBox="1"/>
            <p:nvPr/>
          </p:nvSpPr>
          <p:spPr>
            <a:xfrm>
              <a:off x="14433321" y="7369643"/>
              <a:ext cx="3336829" cy="2062103"/>
            </a:xfrm>
            <a:prstGeom prst="rect">
              <a:avLst/>
            </a:prstGeom>
            <a:noFill/>
          </p:spPr>
          <p:txBody>
            <a:bodyPr wrap="square" rtlCol="0">
              <a:spAutoFit/>
            </a:bodyPr>
            <a:lstStyle/>
            <a:p>
              <a:pPr algn="ctr"/>
              <a:r>
                <a:rPr lang="en-US" sz="3200" dirty="0" smtClean="0">
                  <a:solidFill>
                    <a:schemeClr val="bg1"/>
                  </a:solidFill>
                </a:rPr>
                <a:t>“Working </a:t>
              </a:r>
              <a:r>
                <a:rPr lang="en-US" sz="3200" dirty="0">
                  <a:solidFill>
                    <a:schemeClr val="bg1"/>
                  </a:solidFill>
                </a:rPr>
                <a:t>in small groups was helpful and </a:t>
              </a:r>
              <a:r>
                <a:rPr lang="en-US" sz="3200" dirty="0" smtClean="0">
                  <a:solidFill>
                    <a:schemeClr val="bg1"/>
                  </a:solidFill>
                </a:rPr>
                <a:t>informative” (Adaptor Group)</a:t>
              </a:r>
              <a:endParaRPr lang="en-US" sz="3200" dirty="0">
                <a:solidFill>
                  <a:schemeClr val="bg1"/>
                </a:solidFill>
              </a:endParaRPr>
            </a:p>
          </p:txBody>
        </p:sp>
        <p:sp>
          <p:nvSpPr>
            <p:cNvPr id="29" name="TextBox 28"/>
            <p:cNvSpPr txBox="1"/>
            <p:nvPr/>
          </p:nvSpPr>
          <p:spPr>
            <a:xfrm>
              <a:off x="25720625" y="7074078"/>
              <a:ext cx="4039566" cy="2554545"/>
            </a:xfrm>
            <a:prstGeom prst="rect">
              <a:avLst/>
            </a:prstGeom>
            <a:noFill/>
          </p:spPr>
          <p:txBody>
            <a:bodyPr wrap="square" rtlCol="0">
              <a:spAutoFit/>
            </a:bodyPr>
            <a:lstStyle/>
            <a:p>
              <a:pPr algn="ctr"/>
              <a:r>
                <a:rPr lang="en-US" sz="3200" dirty="0" smtClean="0">
                  <a:solidFill>
                    <a:schemeClr val="bg1"/>
                  </a:solidFill>
                </a:rPr>
                <a:t>“It </a:t>
              </a:r>
              <a:r>
                <a:rPr lang="en-US" sz="3200" dirty="0">
                  <a:solidFill>
                    <a:schemeClr val="bg1"/>
                  </a:solidFill>
                </a:rPr>
                <a:t>was a little overwhelming, picking a single issue was </a:t>
              </a:r>
              <a:r>
                <a:rPr lang="en-US" sz="3200" dirty="0" smtClean="0">
                  <a:solidFill>
                    <a:schemeClr val="bg1"/>
                  </a:solidFill>
                </a:rPr>
                <a:t>difficult”</a:t>
              </a:r>
            </a:p>
            <a:p>
              <a:pPr algn="ctr"/>
              <a:r>
                <a:rPr lang="en-US" sz="3200" dirty="0" smtClean="0">
                  <a:solidFill>
                    <a:schemeClr val="bg1"/>
                  </a:solidFill>
                </a:rPr>
                <a:t>(Innovator Group) </a:t>
              </a:r>
              <a:endParaRPr lang="en-US" sz="3200" dirty="0">
                <a:solidFill>
                  <a:schemeClr val="bg1"/>
                </a:solidFill>
              </a:endParaRPr>
            </a:p>
          </p:txBody>
        </p:sp>
        <p:pic>
          <p:nvPicPr>
            <p:cNvPr id="38" name="Picture 2" descr="http://www.risk.net/IMG/315/86315/people-outline.jpg"/>
            <p:cNvPicPr>
              <a:picLocks noChangeAspect="1" noChangeArrowheads="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690676" y="11428269"/>
              <a:ext cx="5734720" cy="2677274"/>
            </a:xfrm>
            <a:prstGeom prst="rect">
              <a:avLst/>
            </a:prstGeom>
            <a:noFill/>
            <a:extLst>
              <a:ext uri="{909E8E84-426E-40dd-AFC4-6F175D3DCCD1}">
                <a14:hiddenFill xmlns:a14="http://schemas.microsoft.com/office/drawing/2010/main" xmlns="">
                  <a:solidFill>
                    <a:srgbClr val="FFFFFF"/>
                  </a:solidFill>
                </a14:hiddenFill>
              </a:ext>
            </a:extLst>
          </p:spPr>
        </p:pic>
        <p:pic>
          <p:nvPicPr>
            <p:cNvPr id="39" name="Picture 2" descr="http://www.risk.net/IMG/315/86315/people-outline.jpg"/>
            <p:cNvPicPr>
              <a:picLocks noChangeAspect="1" noChangeArrowheads="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3279136" y="11405209"/>
              <a:ext cx="5734720" cy="2677274"/>
            </a:xfrm>
            <a:prstGeom prst="rect">
              <a:avLst/>
            </a:prstGeom>
            <a:noFill/>
            <a:extLst>
              <a:ext uri="{909E8E84-426E-40dd-AFC4-6F175D3DCCD1}">
                <a14:hiddenFill xmlns:a14="http://schemas.microsoft.com/office/drawing/2010/main" xmlns="">
                  <a:solidFill>
                    <a:srgbClr val="FFFFFF"/>
                  </a:solidFill>
                </a14:hiddenFill>
              </a:ext>
            </a:extLst>
          </p:spPr>
        </p:pic>
      </p:grpSp>
      <p:grpSp>
        <p:nvGrpSpPr>
          <p:cNvPr id="6" name="Group 5"/>
          <p:cNvGrpSpPr/>
          <p:nvPr/>
        </p:nvGrpSpPr>
        <p:grpSpPr>
          <a:xfrm>
            <a:off x="16016749" y="17182542"/>
            <a:ext cx="11857703" cy="11663849"/>
            <a:chOff x="16636181" y="17182542"/>
            <a:chExt cx="11857703" cy="11663849"/>
          </a:xfrm>
        </p:grpSpPr>
        <p:pic>
          <p:nvPicPr>
            <p:cNvPr id="40" name="Picture 39"/>
            <p:cNvPicPr>
              <a:picLocks noChangeAspect="1"/>
            </p:cNvPicPr>
            <p:nvPr/>
          </p:nvPicPr>
          <p:blipFill>
            <a:blip r:embed="rId2"/>
            <a:stretch>
              <a:fillRect/>
            </a:stretch>
          </p:blipFill>
          <p:spPr>
            <a:xfrm flipH="1">
              <a:off x="18357575" y="17182542"/>
              <a:ext cx="8216460" cy="5397329"/>
            </a:xfrm>
            <a:prstGeom prst="rect">
              <a:avLst/>
            </a:prstGeom>
          </p:spPr>
        </p:pic>
        <p:sp>
          <p:nvSpPr>
            <p:cNvPr id="30" name="TextBox 29"/>
            <p:cNvSpPr txBox="1"/>
            <p:nvPr/>
          </p:nvSpPr>
          <p:spPr>
            <a:xfrm>
              <a:off x="16636181" y="27923061"/>
              <a:ext cx="11857703" cy="923330"/>
            </a:xfrm>
            <a:prstGeom prst="rect">
              <a:avLst/>
            </a:prstGeom>
            <a:noFill/>
          </p:spPr>
          <p:txBody>
            <a:bodyPr wrap="square" rtlCol="0">
              <a:spAutoFit/>
            </a:bodyPr>
            <a:lstStyle/>
            <a:p>
              <a:pPr algn="ctr"/>
              <a:r>
                <a:rPr lang="en-US" sz="5400" dirty="0" smtClean="0">
                  <a:latin typeface="Arial Black" panose="020B0A04020102020204" pitchFamily="34" charset="0"/>
                </a:rPr>
                <a:t>Heterogeneous Group</a:t>
              </a:r>
              <a:endParaRPr lang="en-US" sz="5400" dirty="0">
                <a:latin typeface="Arial Black" panose="020B0A04020102020204" pitchFamily="34" charset="0"/>
              </a:endParaRPr>
            </a:p>
          </p:txBody>
        </p:sp>
        <p:sp>
          <p:nvSpPr>
            <p:cNvPr id="35" name="TextBox 34"/>
            <p:cNvSpPr txBox="1"/>
            <p:nvPr/>
          </p:nvSpPr>
          <p:spPr>
            <a:xfrm>
              <a:off x="19653264" y="18445412"/>
              <a:ext cx="5867585" cy="2554545"/>
            </a:xfrm>
            <a:prstGeom prst="rect">
              <a:avLst/>
            </a:prstGeom>
            <a:noFill/>
          </p:spPr>
          <p:txBody>
            <a:bodyPr wrap="square" rtlCol="0">
              <a:spAutoFit/>
            </a:bodyPr>
            <a:lstStyle/>
            <a:p>
              <a:pPr algn="ctr"/>
              <a:r>
                <a:rPr lang="en-US" sz="3200" dirty="0" smtClean="0">
                  <a:solidFill>
                    <a:schemeClr val="bg1"/>
                  </a:solidFill>
                </a:rPr>
                <a:t>Our group </a:t>
              </a:r>
              <a:r>
                <a:rPr lang="en-US" sz="3200" dirty="0">
                  <a:solidFill>
                    <a:schemeClr val="bg1"/>
                  </a:solidFill>
                </a:rPr>
                <a:t>had a “lack of ability to define one single issue,” and had to “broaden the scope of the issue to gain </a:t>
              </a:r>
              <a:r>
                <a:rPr lang="en-US" sz="3200" dirty="0" smtClean="0">
                  <a:solidFill>
                    <a:schemeClr val="bg1"/>
                  </a:solidFill>
                </a:rPr>
                <a:t>consensus”</a:t>
              </a:r>
            </a:p>
            <a:p>
              <a:pPr algn="ctr"/>
              <a:r>
                <a:rPr lang="en-US" sz="3200" dirty="0" smtClean="0">
                  <a:solidFill>
                    <a:schemeClr val="bg1"/>
                  </a:solidFill>
                </a:rPr>
                <a:t>(Innovator </a:t>
              </a:r>
              <a:r>
                <a:rPr lang="en-US" sz="3200" dirty="0">
                  <a:solidFill>
                    <a:schemeClr val="bg1"/>
                  </a:solidFill>
                </a:rPr>
                <a:t>P</a:t>
              </a:r>
              <a:r>
                <a:rPr lang="en-US" sz="3200" dirty="0" smtClean="0">
                  <a:solidFill>
                    <a:schemeClr val="bg1"/>
                  </a:solidFill>
                </a:rPr>
                <a:t>articipant) </a:t>
              </a:r>
              <a:endParaRPr lang="en-US" sz="3200" dirty="0">
                <a:solidFill>
                  <a:schemeClr val="bg1"/>
                </a:solidFill>
              </a:endParaRPr>
            </a:p>
          </p:txBody>
        </p:sp>
        <p:pic>
          <p:nvPicPr>
            <p:cNvPr id="1026" name="Picture 2" descr="http://www.risk.net/IMG/315/86315/people-outline.jpg"/>
            <p:cNvPicPr>
              <a:picLocks noChangeAspect="1" noChangeArrowheads="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539133" y="22684696"/>
              <a:ext cx="10201275" cy="4762500"/>
            </a:xfrm>
            <a:prstGeom prst="rect">
              <a:avLst/>
            </a:prstGeom>
            <a:noFill/>
            <a:extLst>
              <a:ext uri="{909E8E84-426E-40dd-AFC4-6F175D3DCCD1}">
                <a14:hiddenFill xmlns:a14="http://schemas.microsoft.com/office/drawing/2010/main" xmlns="">
                  <a:solidFill>
                    <a:srgbClr val="FFFFFF"/>
                  </a:solidFill>
                </a14:hiddenFill>
              </a:ext>
            </a:extLst>
          </p:spPr>
        </p:pic>
        <p:pic>
          <p:nvPicPr>
            <p:cNvPr id="41" name="Picture 2" descr="http://www.risk.net/IMG/315/86315/people-outline.jpg"/>
            <p:cNvPicPr>
              <a:picLocks noChangeAspect="1" noChangeArrowheads="1"/>
            </p:cNvPicPr>
            <p:nvPr/>
          </p:nvPicPr>
          <p:blipFill rotWithShape="1">
            <a:blip r:embed="rId3">
              <a:duotone>
                <a:schemeClr val="accent3">
                  <a:shade val="45000"/>
                  <a:satMod val="135000"/>
                </a:schemeClr>
                <a:prstClr val="white"/>
              </a:duotone>
              <a:extLst>
                <a:ext uri="{28A0092B-C50C-407E-A947-70E740481C1C}">
                  <a14:useLocalDpi xmlns:a14="http://schemas.microsoft.com/office/drawing/2010/main" val="0"/>
                </a:ext>
              </a:extLst>
            </a:blip>
            <a:srcRect l="55345"/>
            <a:stretch/>
          </p:blipFill>
          <p:spPr bwMode="auto">
            <a:xfrm>
              <a:off x="23238934" y="22684696"/>
              <a:ext cx="4555386" cy="4762500"/>
            </a:xfrm>
            <a:prstGeom prst="rect">
              <a:avLst/>
            </a:prstGeom>
            <a:noFill/>
            <a:extLst>
              <a:ext uri="{909E8E84-426E-40dd-AFC4-6F175D3DCCD1}">
                <a14:hiddenFill xmlns:a14="http://schemas.microsoft.com/office/drawing/2010/main" xmlns="">
                  <a:solidFill>
                    <a:srgbClr val="FFFFFF"/>
                  </a:solidFill>
                </a14:hiddenFill>
              </a:ext>
            </a:extLst>
          </p:spPr>
        </p:pic>
      </p:grpSp>
      <p:pic>
        <p:nvPicPr>
          <p:cNvPr id="2" name="Picture 1"/>
          <p:cNvPicPr>
            <a:picLocks noChangeAspect="1"/>
          </p:cNvPicPr>
          <p:nvPr/>
        </p:nvPicPr>
        <p:blipFill>
          <a:blip r:embed="rId4">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2" y="2245546"/>
            <a:ext cx="3100060" cy="2234794"/>
          </a:xfrm>
          <a:prstGeom prst="rect">
            <a:avLst/>
          </a:prstGeom>
        </p:spPr>
      </p:pic>
      <p:pic>
        <p:nvPicPr>
          <p:cNvPr id="5" name="Picture 4"/>
          <p:cNvPicPr>
            <a:picLocks noChangeAspect="1"/>
          </p:cNvPicPr>
          <p:nvPr/>
        </p:nvPicPr>
        <p:blipFill>
          <a:blip r:embed="rId5">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7916739" y="4024826"/>
            <a:ext cx="5974461" cy="675586"/>
          </a:xfrm>
          <a:prstGeom prst="rect">
            <a:avLst/>
          </a:prstGeom>
        </p:spPr>
      </p:pic>
    </p:spTree>
    <p:extLst>
      <p:ext uri="{BB962C8B-B14F-4D97-AF65-F5344CB8AC3E}">
        <p14:creationId xmlns:p14="http://schemas.microsoft.com/office/powerpoint/2010/main" val="21503644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1940</TotalTime>
  <Words>1058</Words>
  <Application>Microsoft Office PowerPoint</Application>
  <PresentationFormat>Custom</PresentationFormat>
  <Paragraphs>78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Black</vt:lpstr>
      <vt:lpstr>Calibri</vt:lpstr>
      <vt:lpstr>Calibri Light</vt:lpstr>
      <vt:lpstr>Wingdings</vt:lpstr>
      <vt:lpstr>Office Theme</vt:lpstr>
      <vt:lpstr>PowerPoint Presentation</vt:lpstr>
    </vt:vector>
  </TitlesOfParts>
  <Company>University of Florida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Parker,S Janine</dc:creator>
  <cp:lastModifiedBy>Owens,Courtney T</cp:lastModifiedBy>
  <cp:revision>69</cp:revision>
  <dcterms:created xsi:type="dcterms:W3CDTF">2015-01-26T02:50:53Z</dcterms:created>
  <dcterms:modified xsi:type="dcterms:W3CDTF">2015-01-30T21:05:06Z</dcterms:modified>
</cp:coreProperties>
</file>