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5" r:id="rId4"/>
    <p:sldId id="277" r:id="rId5"/>
    <p:sldId id="278" r:id="rId6"/>
    <p:sldId id="279" r:id="rId7"/>
    <p:sldId id="280" r:id="rId8"/>
    <p:sldId id="285" r:id="rId9"/>
    <p:sldId id="281" r:id="rId10"/>
    <p:sldId id="259" r:id="rId11"/>
    <p:sldId id="260" r:id="rId12"/>
    <p:sldId id="261" r:id="rId13"/>
    <p:sldId id="258" r:id="rId14"/>
    <p:sldId id="262" r:id="rId15"/>
    <p:sldId id="263" r:id="rId16"/>
    <p:sldId id="264" r:id="rId17"/>
    <p:sldId id="282" r:id="rId18"/>
    <p:sldId id="283" r:id="rId19"/>
    <p:sldId id="284" r:id="rId20"/>
    <p:sldId id="267" r:id="rId21"/>
    <p:sldId id="265" r:id="rId22"/>
    <p:sldId id="266" r:id="rId23"/>
    <p:sldId id="269" r:id="rId24"/>
    <p:sldId id="268" r:id="rId25"/>
    <p:sldId id="271" r:id="rId26"/>
    <p:sldId id="273" r:id="rId27"/>
    <p:sldId id="270" r:id="rId28"/>
    <p:sldId id="272" r:id="rId29"/>
    <p:sldId id="27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61" d="100"/>
          <a:sy n="161" d="100"/>
        </p:scale>
        <p:origin x="-120" y="-5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796488-B905-5F40-8E20-E88D9D863AB6}" type="datetimeFigureOut">
              <a:rPr lang="en-US" smtClean="0"/>
              <a:t>12/12/12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5412CC-9F00-AE48-B85D-BBE54A01E140}" type="slidenum">
              <a:rPr lang="en-US" smtClean="0"/>
              <a:t>‹#›</a:t>
            </a:fld>
            <a:endParaRPr lang="en-US" dirty="0"/>
          </a:p>
        </p:txBody>
      </p:sp>
    </p:spTree>
    <p:extLst>
      <p:ext uri="{BB962C8B-B14F-4D97-AF65-F5344CB8AC3E}">
        <p14:creationId xmlns:p14="http://schemas.microsoft.com/office/powerpoint/2010/main" val="87900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743200"/>
            <a:ext cx="8229600" cy="3382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796488-B905-5F40-8E20-E88D9D863AB6}" type="datetimeFigureOut">
              <a:rPr lang="en-US" smtClean="0"/>
              <a:t>12/12/12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5412CC-9F00-AE48-B85D-BBE54A01E140}" type="slidenum">
              <a:rPr lang="en-US" smtClean="0"/>
              <a:t>‹#›</a:t>
            </a:fld>
            <a:endParaRPr lang="en-US" dirty="0"/>
          </a:p>
        </p:txBody>
      </p:sp>
    </p:spTree>
    <p:extLst>
      <p:ext uri="{BB962C8B-B14F-4D97-AF65-F5344CB8AC3E}">
        <p14:creationId xmlns:p14="http://schemas.microsoft.com/office/powerpoint/2010/main" val="317626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796488-B905-5F40-8E20-E88D9D863AB6}" type="datetimeFigureOut">
              <a:rPr lang="en-US" smtClean="0"/>
              <a:t>12/12/12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5412CC-9F00-AE48-B85D-BBE54A01E140}" type="slidenum">
              <a:rPr lang="en-US" smtClean="0"/>
              <a:t>‹#›</a:t>
            </a:fld>
            <a:endParaRPr lang="en-US" dirty="0"/>
          </a:p>
        </p:txBody>
      </p:sp>
    </p:spTree>
    <p:extLst>
      <p:ext uri="{BB962C8B-B14F-4D97-AF65-F5344CB8AC3E}">
        <p14:creationId xmlns:p14="http://schemas.microsoft.com/office/powerpoint/2010/main" val="282860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55512"/>
            <a:ext cx="4038600" cy="32706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855512"/>
            <a:ext cx="4038600" cy="32706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796488-B905-5F40-8E20-E88D9D863AB6}" type="datetimeFigureOut">
              <a:rPr lang="en-US" smtClean="0"/>
              <a:t>12/12/12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25412CC-9F00-AE48-B85D-BBE54A01E140}" type="slidenum">
              <a:rPr lang="en-US" smtClean="0"/>
              <a:t>‹#›</a:t>
            </a:fld>
            <a:endParaRPr lang="en-US" dirty="0"/>
          </a:p>
        </p:txBody>
      </p:sp>
    </p:spTree>
    <p:extLst>
      <p:ext uri="{BB962C8B-B14F-4D97-AF65-F5344CB8AC3E}">
        <p14:creationId xmlns:p14="http://schemas.microsoft.com/office/powerpoint/2010/main" val="182432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0672"/>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63620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275969"/>
            <a:ext cx="4040188" cy="28901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63620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75969"/>
            <a:ext cx="4041775" cy="28901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1796488-B905-5F40-8E20-E88D9D863AB6}" type="datetimeFigureOut">
              <a:rPr lang="en-US" smtClean="0"/>
              <a:t>12/12/12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25412CC-9F00-AE48-B85D-BBE54A01E140}" type="slidenum">
              <a:rPr lang="en-US" smtClean="0"/>
              <a:t>‹#›</a:t>
            </a:fld>
            <a:endParaRPr lang="en-US" dirty="0"/>
          </a:p>
        </p:txBody>
      </p:sp>
    </p:spTree>
    <p:extLst>
      <p:ext uri="{BB962C8B-B14F-4D97-AF65-F5344CB8AC3E}">
        <p14:creationId xmlns:p14="http://schemas.microsoft.com/office/powerpoint/2010/main" val="205010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9889"/>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1796488-B905-5F40-8E20-E88D9D863AB6}" type="datetimeFigureOut">
              <a:rPr lang="en-US" smtClean="0"/>
              <a:t>12/12/12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25412CC-9F00-AE48-B85D-BBE54A01E140}" type="slidenum">
              <a:rPr lang="en-US" smtClean="0"/>
              <a:t>‹#›</a:t>
            </a:fld>
            <a:endParaRPr lang="en-US" dirty="0"/>
          </a:p>
        </p:txBody>
      </p:sp>
    </p:spTree>
    <p:extLst>
      <p:ext uri="{BB962C8B-B14F-4D97-AF65-F5344CB8AC3E}">
        <p14:creationId xmlns:p14="http://schemas.microsoft.com/office/powerpoint/2010/main" val="17443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1796488-B905-5F40-8E20-E88D9D863AB6}" type="datetimeFigureOut">
              <a:rPr lang="en-US" smtClean="0"/>
              <a:t>12/12/12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25412CC-9F00-AE48-B85D-BBE54A01E140}" type="slidenum">
              <a:rPr lang="en-US" smtClean="0"/>
              <a:t>‹#›</a:t>
            </a:fld>
            <a:endParaRPr lang="en-US" dirty="0"/>
          </a:p>
        </p:txBody>
      </p:sp>
    </p:spTree>
    <p:extLst>
      <p:ext uri="{BB962C8B-B14F-4D97-AF65-F5344CB8AC3E}">
        <p14:creationId xmlns:p14="http://schemas.microsoft.com/office/powerpoint/2010/main" val="350562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6547"/>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36548"/>
            <a:ext cx="5111750" cy="47398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98598"/>
            <a:ext cx="3008313" cy="3577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796488-B905-5F40-8E20-E88D9D863AB6}" type="datetimeFigureOut">
              <a:rPr lang="en-US" smtClean="0"/>
              <a:t>12/12/12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25412CC-9F00-AE48-B85D-BBE54A01E140}" type="slidenum">
              <a:rPr lang="en-US" smtClean="0"/>
              <a:t>‹#›</a:t>
            </a:fld>
            <a:endParaRPr lang="en-US" dirty="0"/>
          </a:p>
        </p:txBody>
      </p:sp>
    </p:spTree>
    <p:extLst>
      <p:ext uri="{BB962C8B-B14F-4D97-AF65-F5344CB8AC3E}">
        <p14:creationId xmlns:p14="http://schemas.microsoft.com/office/powerpoint/2010/main" val="124664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90151"/>
            <a:ext cx="5486400" cy="32374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1796488-B905-5F40-8E20-E88D9D863AB6}" type="datetimeFigureOut">
              <a:rPr lang="en-US" smtClean="0"/>
              <a:t>12/12/12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25412CC-9F00-AE48-B85D-BBE54A01E140}" type="slidenum">
              <a:rPr lang="en-US" smtClean="0"/>
              <a:t>‹#›</a:t>
            </a:fld>
            <a:endParaRPr lang="en-US" dirty="0"/>
          </a:p>
        </p:txBody>
      </p:sp>
    </p:spTree>
    <p:extLst>
      <p:ext uri="{BB962C8B-B14F-4D97-AF65-F5344CB8AC3E}">
        <p14:creationId xmlns:p14="http://schemas.microsoft.com/office/powerpoint/2010/main" val="26552987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g"/><Relationship Id="rId12" Type="http://schemas.openxmlformats.org/officeDocument/2006/relationships/image" Target="../media/image2.png"/><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1133"/>
            <a:ext cx="9171432" cy="1335467"/>
          </a:xfrm>
          <a:prstGeom prst="rect">
            <a:avLst/>
          </a:prstGeom>
        </p:spPr>
      </p:pic>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697188" y="149057"/>
            <a:ext cx="1697348" cy="1032962"/>
          </a:xfrm>
          <a:prstGeom prst="rect">
            <a:avLst/>
          </a:prstGeom>
        </p:spPr>
      </p:pic>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t="25913"/>
          <a:stretch/>
        </p:blipFill>
        <p:spPr>
          <a:xfrm>
            <a:off x="-1" y="0"/>
            <a:ext cx="2711353" cy="1337734"/>
          </a:xfrm>
          <a:prstGeom prst="rect">
            <a:avLst/>
          </a:prstGeom>
        </p:spPr>
      </p:pic>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92252" y="751590"/>
            <a:ext cx="1288843" cy="417040"/>
          </a:xfrm>
          <a:prstGeom prst="rect">
            <a:avLst/>
          </a:prstGeom>
        </p:spPr>
      </p:pic>
    </p:spTree>
    <p:extLst>
      <p:ext uri="{BB962C8B-B14F-4D97-AF65-F5344CB8AC3E}">
        <p14:creationId xmlns:p14="http://schemas.microsoft.com/office/powerpoint/2010/main" val="418973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borger@ufl.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ndgrant.ufl.edu/" TargetMode="External"/><Relationship Id="rId3" Type="http://schemas.openxmlformats.org/officeDocument/2006/relationships/hyperlink" Target="http://ifas.ufl.edu/land_grant_history/IFAS-landGrant/index.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estival.si.edu/2012/campus_and_community/sustainable_solutions/univ_florida.aspx" TargetMode="External"/><Relationship Id="rId3" Type="http://schemas.openxmlformats.org/officeDocument/2006/relationships/hyperlink" Target="http://plants.ifas.ufl.edu/wat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Q6d1Zy7EkFA&amp;feature=related" TargetMode="External"/><Relationship Id="rId3" Type="http://schemas.openxmlformats.org/officeDocument/2006/relationships/hyperlink" Target="http://www.youtube.com/watch?v=_dY1BrB0M3c&amp;feature=relmf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ictionary.reference.com/browse/art" TargetMode="External"/><Relationship Id="rId4" Type="http://schemas.openxmlformats.org/officeDocument/2006/relationships/hyperlink" Target="http://dictionary.reference.com/browse/goal" TargetMode="External"/><Relationship Id="rId1" Type="http://schemas.openxmlformats.org/officeDocument/2006/relationships/slideLayout" Target="../slideLayouts/slideLayout2.xml"/><Relationship Id="rId2" Type="http://schemas.openxmlformats.org/officeDocument/2006/relationships/hyperlink" Target="http://dictionary.reference.com/browse/strategic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 y="1308100"/>
            <a:ext cx="9169695" cy="395077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847" r="6038"/>
          <a:stretch/>
        </p:blipFill>
        <p:spPr>
          <a:xfrm>
            <a:off x="-11945" y="5258873"/>
            <a:ext cx="9173580" cy="1607374"/>
          </a:xfrm>
          <a:prstGeom prst="rect">
            <a:avLst/>
          </a:prstGeom>
        </p:spPr>
      </p:pic>
      <p:pic>
        <p:nvPicPr>
          <p:cNvPr id="9" name="Picture 8"/>
          <p:cNvPicPr>
            <a:picLocks noChangeAspect="1"/>
          </p:cNvPicPr>
          <p:nvPr/>
        </p:nvPicPr>
        <p:blipFill>
          <a:blip r:embed="rId4">
            <a:alphaModFix amt="73000"/>
          </a:blip>
          <a:stretch>
            <a:fillRect/>
          </a:stretch>
        </p:blipFill>
        <p:spPr>
          <a:xfrm>
            <a:off x="-11945" y="5005946"/>
            <a:ext cx="9171433" cy="482600"/>
          </a:xfrm>
          <a:prstGeom prst="rect">
            <a:avLst/>
          </a:prstGeom>
        </p:spPr>
      </p:pic>
      <p:pic>
        <p:nvPicPr>
          <p:cNvPr id="10" name="Picture 9"/>
          <p:cNvPicPr>
            <a:picLocks noChangeAspect="1"/>
          </p:cNvPicPr>
          <p:nvPr/>
        </p:nvPicPr>
        <p:blipFill>
          <a:blip r:embed="rId4">
            <a:alphaModFix amt="39000"/>
          </a:blip>
          <a:stretch>
            <a:fillRect/>
          </a:stretch>
        </p:blipFill>
        <p:spPr>
          <a:xfrm>
            <a:off x="-11945" y="5005946"/>
            <a:ext cx="9171433" cy="482600"/>
          </a:xfrm>
          <a:prstGeom prst="rect">
            <a:avLst/>
          </a:prstGeom>
        </p:spPr>
      </p:pic>
      <p:pic>
        <p:nvPicPr>
          <p:cNvPr id="2" name="Picture 1" descr="Land Grand type scuff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25837"/>
            <a:ext cx="9144000" cy="1839773"/>
          </a:xfrm>
          <a:prstGeom prst="rect">
            <a:avLst/>
          </a:prstGeom>
        </p:spPr>
      </p:pic>
    </p:spTree>
    <p:extLst>
      <p:ext uri="{BB962C8B-B14F-4D97-AF65-F5344CB8AC3E}">
        <p14:creationId xmlns:p14="http://schemas.microsoft.com/office/powerpoint/2010/main" val="36226419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Public Relations Approach</a:t>
            </a:r>
            <a:endParaRPr lang="en-US" dirty="0"/>
          </a:p>
        </p:txBody>
      </p:sp>
      <p:sp>
        <p:nvSpPr>
          <p:cNvPr id="3" name="Content Placeholder 2"/>
          <p:cNvSpPr>
            <a:spLocks noGrp="1"/>
          </p:cNvSpPr>
          <p:nvPr>
            <p:ph idx="1"/>
          </p:nvPr>
        </p:nvSpPr>
        <p:spPr>
          <a:xfrm>
            <a:off x="457200" y="2743200"/>
            <a:ext cx="8565776" cy="3382963"/>
          </a:xfrm>
        </p:spPr>
        <p:txBody>
          <a:bodyPr/>
          <a:lstStyle/>
          <a:p>
            <a:r>
              <a:rPr lang="en-US" dirty="0"/>
              <a:t>Public relations is the management function that </a:t>
            </a:r>
            <a:r>
              <a:rPr lang="en-US" dirty="0" smtClean="0"/>
              <a:t>identifies, establishes </a:t>
            </a:r>
            <a:r>
              <a:rPr lang="en-US" dirty="0"/>
              <a:t>and maintains mutually beneficial relationships between an organization and </a:t>
            </a:r>
            <a:r>
              <a:rPr lang="en-US" dirty="0" smtClean="0"/>
              <a:t>the various  </a:t>
            </a:r>
            <a:r>
              <a:rPr lang="en-US" dirty="0"/>
              <a:t>publics on whom its success or failure </a:t>
            </a:r>
            <a:r>
              <a:rPr lang="en-US" dirty="0" smtClean="0"/>
              <a:t>depends.</a:t>
            </a:r>
            <a:endParaRPr lang="en-US" dirty="0"/>
          </a:p>
          <a:p>
            <a:pPr marL="0" indent="0">
              <a:buNone/>
            </a:pPr>
            <a:r>
              <a:rPr lang="en-US" dirty="0"/>
              <a:t> </a:t>
            </a:r>
            <a:r>
              <a:rPr lang="en-US" dirty="0" smtClean="0"/>
              <a:t>  </a:t>
            </a:r>
            <a:r>
              <a:rPr lang="en-US" sz="2000" dirty="0" smtClean="0"/>
              <a:t>Cutlip, Center, and Broom.  </a:t>
            </a:r>
            <a:r>
              <a:rPr lang="en-US" sz="2000" i="1" dirty="0" smtClean="0"/>
              <a:t>Effective Public Relations</a:t>
            </a:r>
            <a:r>
              <a:rPr lang="en-US" sz="2000" dirty="0" smtClean="0"/>
              <a:t>. 1986 (6</a:t>
            </a:r>
            <a:r>
              <a:rPr lang="en-US" sz="2000" baseline="30000" dirty="0" smtClean="0"/>
              <a:t>th</a:t>
            </a:r>
            <a:r>
              <a:rPr lang="en-US" sz="2000" dirty="0" smtClean="0"/>
              <a:t> edition) p</a:t>
            </a:r>
            <a:r>
              <a:rPr lang="en-US" sz="2000" dirty="0"/>
              <a:t>. </a:t>
            </a:r>
            <a:r>
              <a:rPr lang="en-US" sz="2000" dirty="0" smtClean="0"/>
              <a:t>4. </a:t>
            </a:r>
            <a:endParaRPr lang="en-US" sz="2000" dirty="0"/>
          </a:p>
        </p:txBody>
      </p:sp>
    </p:spTree>
    <p:extLst>
      <p:ext uri="{BB962C8B-B14F-4D97-AF65-F5344CB8AC3E}">
        <p14:creationId xmlns:p14="http://schemas.microsoft.com/office/powerpoint/2010/main" val="2568571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Multi-step Planning</a:t>
            </a:r>
            <a:br>
              <a:rPr lang="en-US" dirty="0" smtClean="0"/>
            </a:br>
            <a:r>
              <a:rPr lang="en-US" dirty="0" smtClean="0"/>
              <a:t>part one</a:t>
            </a:r>
            <a:endParaRPr lang="en-US" dirty="0"/>
          </a:p>
        </p:txBody>
      </p:sp>
      <p:sp>
        <p:nvSpPr>
          <p:cNvPr id="3" name="Content Placeholder 2"/>
          <p:cNvSpPr>
            <a:spLocks noGrp="1"/>
          </p:cNvSpPr>
          <p:nvPr>
            <p:ph idx="1"/>
          </p:nvPr>
        </p:nvSpPr>
        <p:spPr>
          <a:xfrm>
            <a:off x="457200" y="3012141"/>
            <a:ext cx="8229600" cy="3382963"/>
          </a:xfrm>
        </p:spPr>
        <p:txBody>
          <a:bodyPr/>
          <a:lstStyle/>
          <a:p>
            <a:r>
              <a:rPr lang="en-US" dirty="0" smtClean="0"/>
              <a:t>Situation</a:t>
            </a:r>
          </a:p>
          <a:p>
            <a:r>
              <a:rPr lang="en-US" dirty="0" smtClean="0"/>
              <a:t>Goals/Objectives</a:t>
            </a:r>
          </a:p>
          <a:p>
            <a:r>
              <a:rPr lang="en-US" dirty="0" smtClean="0"/>
              <a:t>Research/Findings/Strategies</a:t>
            </a:r>
          </a:p>
          <a:p>
            <a:r>
              <a:rPr lang="en-US" dirty="0" smtClean="0"/>
              <a:t>Audiences</a:t>
            </a:r>
          </a:p>
          <a:p>
            <a:r>
              <a:rPr lang="en-US" dirty="0" smtClean="0"/>
              <a:t>Messages</a:t>
            </a:r>
            <a:endParaRPr lang="en-US" dirty="0"/>
          </a:p>
        </p:txBody>
      </p:sp>
    </p:spTree>
    <p:extLst>
      <p:ext uri="{BB962C8B-B14F-4D97-AF65-F5344CB8AC3E}">
        <p14:creationId xmlns:p14="http://schemas.microsoft.com/office/powerpoint/2010/main" val="7679706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Multi-step Planning</a:t>
            </a:r>
            <a:br>
              <a:rPr lang="en-US" dirty="0" smtClean="0"/>
            </a:br>
            <a:r>
              <a:rPr lang="en-US" dirty="0" smtClean="0"/>
              <a:t>part two</a:t>
            </a:r>
            <a:endParaRPr lang="en-US" dirty="0"/>
          </a:p>
        </p:txBody>
      </p:sp>
      <p:sp>
        <p:nvSpPr>
          <p:cNvPr id="5" name="Content Placeholder 4"/>
          <p:cNvSpPr>
            <a:spLocks noGrp="1"/>
          </p:cNvSpPr>
          <p:nvPr>
            <p:ph idx="1"/>
          </p:nvPr>
        </p:nvSpPr>
        <p:spPr>
          <a:xfrm>
            <a:off x="457200" y="3079376"/>
            <a:ext cx="8229600" cy="3382963"/>
          </a:xfrm>
        </p:spPr>
        <p:txBody>
          <a:bodyPr/>
          <a:lstStyle/>
          <a:p>
            <a:r>
              <a:rPr lang="en-US" dirty="0" smtClean="0"/>
              <a:t>Implementation</a:t>
            </a:r>
          </a:p>
          <a:p>
            <a:r>
              <a:rPr lang="en-US" dirty="0" smtClean="0"/>
              <a:t>Budget</a:t>
            </a:r>
          </a:p>
          <a:p>
            <a:r>
              <a:rPr lang="en-US" dirty="0" smtClean="0"/>
              <a:t>Timetable</a:t>
            </a:r>
          </a:p>
          <a:p>
            <a:r>
              <a:rPr lang="en-US" dirty="0" smtClean="0"/>
              <a:t>Evaluation</a:t>
            </a:r>
            <a:endParaRPr lang="en-US" dirty="0"/>
          </a:p>
        </p:txBody>
      </p:sp>
    </p:spTree>
    <p:extLst>
      <p:ext uri="{BB962C8B-B14F-4D97-AF65-F5344CB8AC3E}">
        <p14:creationId xmlns:p14="http://schemas.microsoft.com/office/powerpoint/2010/main" val="19200775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br>
              <a:rPr lang="en-US" dirty="0" smtClean="0"/>
            </a:br>
            <a:endParaRPr lang="en-US" dirty="0"/>
          </a:p>
        </p:txBody>
      </p:sp>
      <p:sp>
        <p:nvSpPr>
          <p:cNvPr id="3" name="Content Placeholder 2"/>
          <p:cNvSpPr>
            <a:spLocks noGrp="1"/>
          </p:cNvSpPr>
          <p:nvPr>
            <p:ph idx="1"/>
          </p:nvPr>
        </p:nvSpPr>
        <p:spPr>
          <a:xfrm>
            <a:off x="457200" y="3039035"/>
            <a:ext cx="8229600" cy="3087128"/>
          </a:xfrm>
        </p:spPr>
        <p:txBody>
          <a:bodyPr/>
          <a:lstStyle/>
          <a:p>
            <a:r>
              <a:rPr lang="en-US" dirty="0"/>
              <a:t>Celebrating the 150th Anniversary of the Morrill Act </a:t>
            </a:r>
          </a:p>
        </p:txBody>
      </p:sp>
    </p:spTree>
    <p:extLst>
      <p:ext uri="{BB962C8B-B14F-4D97-AF65-F5344CB8AC3E}">
        <p14:creationId xmlns:p14="http://schemas.microsoft.com/office/powerpoint/2010/main" val="14890869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7812"/>
            <a:ext cx="8229600" cy="5378824"/>
          </a:xfrm>
        </p:spPr>
        <p:txBody>
          <a:bodyPr/>
          <a:lstStyle/>
          <a:p>
            <a:endParaRPr lang="en-US" dirty="0" smtClean="0"/>
          </a:p>
          <a:p>
            <a:r>
              <a:rPr lang="en-US" dirty="0" smtClean="0"/>
              <a:t>The </a:t>
            </a:r>
            <a:r>
              <a:rPr lang="en-US" dirty="0"/>
              <a:t>Morrill Act is the legislation that established the land grant system in America. </a:t>
            </a:r>
            <a:endParaRPr lang="en-US" dirty="0" smtClean="0"/>
          </a:p>
          <a:p>
            <a:r>
              <a:rPr lang="en-US" dirty="0" smtClean="0"/>
              <a:t>UF </a:t>
            </a:r>
            <a:r>
              <a:rPr lang="en-US" dirty="0"/>
              <a:t>is participating in the national commemoration to be held in late June and early July in Washington, D.C.  Activities include an exhibit as part of the Smithsonian Institution’s annual Folklife Festival and special events organized by the Association of Public Land Grant Universities [APLU].  </a:t>
            </a:r>
          </a:p>
          <a:p>
            <a:endParaRPr lang="en-US" dirty="0"/>
          </a:p>
        </p:txBody>
      </p:sp>
    </p:spTree>
    <p:extLst>
      <p:ext uri="{BB962C8B-B14F-4D97-AF65-F5344CB8AC3E}">
        <p14:creationId xmlns:p14="http://schemas.microsoft.com/office/powerpoint/2010/main" val="5153183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Situation</a:t>
            </a:r>
            <a:endParaRPr lang="en-US" dirty="0"/>
          </a:p>
        </p:txBody>
      </p:sp>
      <p:sp>
        <p:nvSpPr>
          <p:cNvPr id="5" name="Content Placeholder 4"/>
          <p:cNvSpPr>
            <a:spLocks noGrp="1"/>
          </p:cNvSpPr>
          <p:nvPr>
            <p:ph idx="1"/>
          </p:nvPr>
        </p:nvSpPr>
        <p:spPr/>
        <p:txBody>
          <a:bodyPr/>
          <a:lstStyle/>
          <a:p>
            <a:pPr marL="0" indent="0">
              <a:buNone/>
            </a:pPr>
            <a:r>
              <a:rPr lang="en-US" dirty="0" smtClean="0"/>
              <a:t>•</a:t>
            </a:r>
            <a:r>
              <a:rPr lang="en-US" dirty="0"/>
              <a:t>	</a:t>
            </a:r>
            <a:r>
              <a:rPr lang="en-US" sz="2800" dirty="0"/>
              <a:t>150th anniversary of the signing of Morrill Act that </a:t>
            </a:r>
            <a:r>
              <a:rPr lang="en-US" sz="2800" dirty="0" smtClean="0"/>
              <a:t>	created </a:t>
            </a:r>
            <a:r>
              <a:rPr lang="en-US" sz="2800" dirty="0"/>
              <a:t>land grant system</a:t>
            </a:r>
          </a:p>
          <a:p>
            <a:pPr marL="0" indent="0">
              <a:buNone/>
            </a:pPr>
            <a:r>
              <a:rPr lang="en-US" sz="2800" dirty="0"/>
              <a:t>•	There is a perceived lack of awareness and </a:t>
            </a:r>
            <a:r>
              <a:rPr lang="en-US" sz="2800" dirty="0" smtClean="0"/>
              <a:t>	understanding </a:t>
            </a:r>
            <a:r>
              <a:rPr lang="en-US" sz="2800" dirty="0"/>
              <a:t>of land grant mission</a:t>
            </a:r>
          </a:p>
          <a:p>
            <a:pPr marL="0" indent="0">
              <a:buNone/>
            </a:pPr>
            <a:r>
              <a:rPr lang="en-US" sz="2800" dirty="0"/>
              <a:t>•	There is a perceived erosion in the value of higher </a:t>
            </a:r>
            <a:r>
              <a:rPr lang="en-US" sz="2800" dirty="0" smtClean="0"/>
              <a:t>	education </a:t>
            </a:r>
            <a:r>
              <a:rPr lang="en-US" sz="2800" dirty="0"/>
              <a:t>across the state and nation and especially </a:t>
            </a:r>
            <a:r>
              <a:rPr lang="en-US" sz="2800" dirty="0" smtClean="0"/>
              <a:t>	among </a:t>
            </a:r>
            <a:r>
              <a:rPr lang="en-US" sz="2800" dirty="0"/>
              <a:t>key stakeholders</a:t>
            </a:r>
          </a:p>
        </p:txBody>
      </p:sp>
    </p:spTree>
    <p:extLst>
      <p:ext uri="{BB962C8B-B14F-4D97-AF65-F5344CB8AC3E}">
        <p14:creationId xmlns:p14="http://schemas.microsoft.com/office/powerpoint/2010/main" val="24456082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Goals/Objectives</a:t>
            </a:r>
            <a:endParaRPr lang="en-US" dirty="0"/>
          </a:p>
        </p:txBody>
      </p:sp>
      <p:sp>
        <p:nvSpPr>
          <p:cNvPr id="3" name="Content Placeholder 2"/>
          <p:cNvSpPr>
            <a:spLocks noGrp="1"/>
          </p:cNvSpPr>
          <p:nvPr>
            <p:ph idx="1"/>
          </p:nvPr>
        </p:nvSpPr>
        <p:spPr>
          <a:xfrm>
            <a:off x="457200" y="2514600"/>
            <a:ext cx="8229600" cy="4087906"/>
          </a:xfrm>
        </p:spPr>
        <p:txBody>
          <a:bodyPr/>
          <a:lstStyle/>
          <a:p>
            <a:r>
              <a:rPr lang="en-US" sz="2400" dirty="0" smtClean="0"/>
              <a:t>Raise  </a:t>
            </a:r>
            <a:r>
              <a:rPr lang="en-US" sz="2400" dirty="0"/>
              <a:t>awareness and understanding of the unique mission of the land grant institution from a broader population of stakeholders</a:t>
            </a:r>
          </a:p>
          <a:p>
            <a:r>
              <a:rPr lang="en-US" sz="2400" dirty="0" smtClean="0"/>
              <a:t>Engage </a:t>
            </a:r>
            <a:r>
              <a:rPr lang="en-US" sz="2400" dirty="0"/>
              <a:t>the entire university community in the celebration </a:t>
            </a:r>
          </a:p>
          <a:p>
            <a:r>
              <a:rPr lang="en-US" sz="2400" dirty="0" smtClean="0"/>
              <a:t>Inspire </a:t>
            </a:r>
            <a:r>
              <a:rPr lang="en-US" sz="2400" dirty="0"/>
              <a:t>and empower faculty, staff and students to live the land grant mission in their professional work</a:t>
            </a:r>
          </a:p>
          <a:p>
            <a:r>
              <a:rPr lang="en-US" sz="2400" dirty="0" smtClean="0"/>
              <a:t>Communicate </a:t>
            </a:r>
            <a:r>
              <a:rPr lang="en-US" sz="2400" dirty="0"/>
              <a:t>and create value for the University of Florida’s unique status as one of the land grant institutions for the state </a:t>
            </a:r>
          </a:p>
          <a:p>
            <a:endParaRPr lang="en-US" dirty="0"/>
          </a:p>
        </p:txBody>
      </p:sp>
    </p:spTree>
    <p:extLst>
      <p:ext uri="{BB962C8B-B14F-4D97-AF65-F5344CB8AC3E}">
        <p14:creationId xmlns:p14="http://schemas.microsoft.com/office/powerpoint/2010/main" val="27146814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479176"/>
          </a:xfrm>
        </p:spPr>
        <p:txBody>
          <a:bodyPr/>
          <a:lstStyle/>
          <a:p>
            <a:r>
              <a:rPr lang="en-US" dirty="0" smtClean="0"/>
              <a:t>What other goals might we have considered?</a:t>
            </a:r>
            <a:endParaRPr lang="en-US" dirty="0"/>
          </a:p>
        </p:txBody>
      </p:sp>
    </p:spTree>
    <p:extLst>
      <p:ext uri="{BB962C8B-B14F-4D97-AF65-F5344CB8AC3E}">
        <p14:creationId xmlns:p14="http://schemas.microsoft.com/office/powerpoint/2010/main" val="26730886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dirty="0" smtClean="0"/>
              <a:t>What type of research could I have looked at ?</a:t>
            </a:r>
            <a:endParaRPr lang="en-US" dirty="0"/>
          </a:p>
        </p:txBody>
      </p:sp>
    </p:spTree>
    <p:extLst>
      <p:ext uri="{BB962C8B-B14F-4D97-AF65-F5344CB8AC3E}">
        <p14:creationId xmlns:p14="http://schemas.microsoft.com/office/powerpoint/2010/main" val="19111287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Public opinion</a:t>
            </a:r>
          </a:p>
          <a:p>
            <a:r>
              <a:rPr lang="en-US" dirty="0" smtClean="0"/>
              <a:t>Knowledge of what a land grant is?</a:t>
            </a:r>
          </a:p>
          <a:p>
            <a:r>
              <a:rPr lang="en-US" dirty="0" smtClean="0"/>
              <a:t>Secondary research</a:t>
            </a:r>
          </a:p>
          <a:p>
            <a:r>
              <a:rPr lang="en-US" dirty="0" smtClean="0"/>
              <a:t>Anecdotal research</a:t>
            </a:r>
            <a:endParaRPr lang="en-US" dirty="0"/>
          </a:p>
        </p:txBody>
      </p:sp>
    </p:spTree>
    <p:extLst>
      <p:ext uri="{BB962C8B-B14F-4D97-AF65-F5344CB8AC3E}">
        <p14:creationId xmlns:p14="http://schemas.microsoft.com/office/powerpoint/2010/main" val="32458872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1224"/>
            <a:ext cx="8229600" cy="1143000"/>
          </a:xfrm>
        </p:spPr>
        <p:txBody>
          <a:bodyPr/>
          <a:lstStyle/>
          <a:p>
            <a:r>
              <a:rPr lang="en-US" sz="4000" dirty="0" smtClean="0"/>
              <a:t>Strategic Communications Planning </a:t>
            </a:r>
            <a:endParaRPr lang="en-US" sz="4000" dirty="0"/>
          </a:p>
        </p:txBody>
      </p:sp>
      <p:sp>
        <p:nvSpPr>
          <p:cNvPr id="3" name="Content Placeholder 2"/>
          <p:cNvSpPr>
            <a:spLocks noGrp="1"/>
          </p:cNvSpPr>
          <p:nvPr>
            <p:ph idx="1"/>
          </p:nvPr>
        </p:nvSpPr>
        <p:spPr>
          <a:xfrm>
            <a:off x="457200" y="3361766"/>
            <a:ext cx="8229600" cy="3261939"/>
          </a:xfrm>
        </p:spPr>
        <p:txBody>
          <a:bodyPr/>
          <a:lstStyle/>
          <a:p>
            <a:pPr marL="0" indent="0" algn="ctr">
              <a:spcBef>
                <a:spcPts val="0"/>
              </a:spcBef>
              <a:buNone/>
            </a:pPr>
            <a:r>
              <a:rPr lang="en-US" sz="2400" dirty="0" smtClean="0"/>
              <a:t>Ruth Hohl Borger, Ed.D., APR</a:t>
            </a:r>
          </a:p>
          <a:p>
            <a:pPr marL="0" indent="0" algn="ctr">
              <a:spcBef>
                <a:spcPts val="0"/>
              </a:spcBef>
              <a:buNone/>
            </a:pPr>
            <a:r>
              <a:rPr lang="en-US" sz="2400" dirty="0" smtClean="0"/>
              <a:t>Assistant Vice President</a:t>
            </a:r>
          </a:p>
          <a:p>
            <a:pPr marL="0" indent="0" algn="ctr">
              <a:spcBef>
                <a:spcPts val="0"/>
              </a:spcBef>
              <a:buNone/>
            </a:pPr>
            <a:r>
              <a:rPr lang="en-US" sz="2400" dirty="0" smtClean="0"/>
              <a:t>IFAS Communications</a:t>
            </a:r>
          </a:p>
          <a:p>
            <a:pPr marL="0" indent="0" algn="ctr">
              <a:spcBef>
                <a:spcPts val="0"/>
              </a:spcBef>
              <a:buNone/>
            </a:pPr>
            <a:r>
              <a:rPr lang="en-US" sz="2400" dirty="0" smtClean="0"/>
              <a:t>December 12, 2012 </a:t>
            </a:r>
          </a:p>
          <a:p>
            <a:pPr marL="0" indent="0" algn="ctr">
              <a:spcBef>
                <a:spcPts val="0"/>
              </a:spcBef>
              <a:buNone/>
            </a:pPr>
            <a:r>
              <a:rPr lang="en-US" sz="2400" dirty="0" smtClean="0">
                <a:hlinkClick r:id="rId2"/>
              </a:rPr>
              <a:t>rborger@ufl.edu</a:t>
            </a:r>
            <a:endParaRPr lang="en-US" sz="2400" dirty="0" smtClean="0"/>
          </a:p>
          <a:p>
            <a:pPr marL="0" indent="0" algn="ctr">
              <a:spcBef>
                <a:spcPts val="0"/>
              </a:spcBef>
              <a:buNone/>
            </a:pPr>
            <a:r>
              <a:rPr lang="en-US" sz="2400" dirty="0" smtClean="0"/>
              <a:t>352-392-2411 ext 293</a:t>
            </a:r>
          </a:p>
          <a:p>
            <a:pPr marL="0" indent="0" algn="ctr">
              <a:spcBef>
                <a:spcPts val="0"/>
              </a:spcBef>
              <a:buNone/>
            </a:pPr>
            <a:r>
              <a:rPr lang="en-US" sz="2400" dirty="0" smtClean="0"/>
              <a:t>Ifas.ufl.edu</a:t>
            </a:r>
          </a:p>
          <a:p>
            <a:pPr marL="0" indent="0" algn="ctr">
              <a:spcBef>
                <a:spcPts val="0"/>
              </a:spcBef>
              <a:buNone/>
            </a:pPr>
            <a:endParaRPr lang="en-US" dirty="0" smtClean="0"/>
          </a:p>
        </p:txBody>
      </p:sp>
    </p:spTree>
    <p:extLst>
      <p:ext uri="{BB962C8B-B14F-4D97-AF65-F5344CB8AC3E}">
        <p14:creationId xmlns:p14="http://schemas.microsoft.com/office/powerpoint/2010/main" val="7352892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Strategies</a:t>
            </a:r>
            <a:endParaRPr lang="en-US" dirty="0"/>
          </a:p>
        </p:txBody>
      </p:sp>
      <p:sp>
        <p:nvSpPr>
          <p:cNvPr id="5" name="Content Placeholder 4"/>
          <p:cNvSpPr>
            <a:spLocks noGrp="1"/>
          </p:cNvSpPr>
          <p:nvPr>
            <p:ph idx="1"/>
          </p:nvPr>
        </p:nvSpPr>
        <p:spPr/>
        <p:txBody>
          <a:bodyPr/>
          <a:lstStyle/>
          <a:p>
            <a:r>
              <a:rPr lang="en-US" dirty="0" smtClean="0"/>
              <a:t>Reflect on past, celebrate the present, focus on the future</a:t>
            </a:r>
          </a:p>
          <a:p>
            <a:r>
              <a:rPr lang="en-US" dirty="0" smtClean="0"/>
              <a:t>Engage entire campus</a:t>
            </a:r>
          </a:p>
          <a:p>
            <a:r>
              <a:rPr lang="en-US" dirty="0" smtClean="0"/>
              <a:t>Be open to many forms of expression</a:t>
            </a:r>
            <a:endParaRPr lang="en-US" dirty="0"/>
          </a:p>
        </p:txBody>
      </p:sp>
    </p:spTree>
    <p:extLst>
      <p:ext uri="{BB962C8B-B14F-4D97-AF65-F5344CB8AC3E}">
        <p14:creationId xmlns:p14="http://schemas.microsoft.com/office/powerpoint/2010/main" val="17621725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Audiences</a:t>
            </a:r>
            <a:endParaRPr lang="en-US" dirty="0"/>
          </a:p>
        </p:txBody>
      </p:sp>
      <p:sp>
        <p:nvSpPr>
          <p:cNvPr id="5" name="Content Placeholder 4"/>
          <p:cNvSpPr>
            <a:spLocks noGrp="1"/>
          </p:cNvSpPr>
          <p:nvPr>
            <p:ph idx="1"/>
          </p:nvPr>
        </p:nvSpPr>
        <p:spPr>
          <a:xfrm>
            <a:off x="457200" y="2447365"/>
            <a:ext cx="8229600" cy="4074459"/>
          </a:xfrm>
        </p:spPr>
        <p:txBody>
          <a:bodyPr/>
          <a:lstStyle/>
          <a:p>
            <a:r>
              <a:rPr lang="en-US" dirty="0"/>
              <a:t>Campus community: students, faculty, staff</a:t>
            </a:r>
          </a:p>
          <a:p>
            <a:r>
              <a:rPr lang="en-US" dirty="0"/>
              <a:t>General Public</a:t>
            </a:r>
          </a:p>
          <a:p>
            <a:r>
              <a:rPr lang="en-US" dirty="0"/>
              <a:t>Alumni</a:t>
            </a:r>
          </a:p>
          <a:p>
            <a:r>
              <a:rPr lang="en-US" dirty="0"/>
              <a:t>Legislature</a:t>
            </a:r>
          </a:p>
          <a:p>
            <a:r>
              <a:rPr lang="en-US" dirty="0"/>
              <a:t>Donors</a:t>
            </a:r>
          </a:p>
          <a:p>
            <a:r>
              <a:rPr lang="en-US" dirty="0" smtClean="0"/>
              <a:t>Media</a:t>
            </a:r>
          </a:p>
          <a:p>
            <a:r>
              <a:rPr lang="en-US" dirty="0" smtClean="0"/>
              <a:t>Sister land grant institutions</a:t>
            </a:r>
            <a:endParaRPr lang="en-US" dirty="0"/>
          </a:p>
        </p:txBody>
      </p:sp>
    </p:spTree>
    <p:extLst>
      <p:ext uri="{BB962C8B-B14F-4D97-AF65-F5344CB8AC3E}">
        <p14:creationId xmlns:p14="http://schemas.microsoft.com/office/powerpoint/2010/main" val="22346715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Messages</a:t>
            </a:r>
            <a:endParaRPr lang="en-US" dirty="0"/>
          </a:p>
        </p:txBody>
      </p:sp>
      <p:sp>
        <p:nvSpPr>
          <p:cNvPr id="3" name="Content Placeholder 2"/>
          <p:cNvSpPr>
            <a:spLocks noGrp="1"/>
          </p:cNvSpPr>
          <p:nvPr>
            <p:ph idx="1"/>
          </p:nvPr>
        </p:nvSpPr>
        <p:spPr>
          <a:xfrm>
            <a:off x="457200" y="2487706"/>
            <a:ext cx="8229600" cy="3926541"/>
          </a:xfrm>
        </p:spPr>
        <p:txBody>
          <a:bodyPr/>
          <a:lstStyle/>
          <a:p>
            <a:pPr lvl="0"/>
            <a:r>
              <a:rPr lang="en-US" sz="2000" dirty="0" smtClean="0"/>
              <a:t>Land </a:t>
            </a:r>
            <a:r>
              <a:rPr lang="en-US" sz="2000" dirty="0"/>
              <a:t>grants:  a bold idea that  higher education can exist for citizens of ordinary means;  the foundation of a democratic society</a:t>
            </a:r>
          </a:p>
          <a:p>
            <a:r>
              <a:rPr lang="en-US" sz="2000" dirty="0" smtClean="0"/>
              <a:t>We </a:t>
            </a:r>
            <a:r>
              <a:rPr lang="en-US" sz="2000" dirty="0"/>
              <a:t>are by our mission challenged to bring higher education to a wide audience, and particularly people of ordinary means [who is that in today’s society – the disenfranchised,  immigrants, first generation college attendees?]</a:t>
            </a:r>
          </a:p>
          <a:p>
            <a:pPr lvl="0"/>
            <a:r>
              <a:rPr lang="en-US" sz="2000" dirty="0" smtClean="0"/>
              <a:t>The </a:t>
            </a:r>
            <a:r>
              <a:rPr lang="en-US" sz="2000" dirty="0"/>
              <a:t>land grant mission is one that adopts and implements an integrated approach to research teaching and outreach.</a:t>
            </a:r>
          </a:p>
          <a:p>
            <a:pPr lvl="0"/>
            <a:r>
              <a:rPr lang="en-US" sz="2000" dirty="0" smtClean="0"/>
              <a:t>The </a:t>
            </a:r>
            <a:r>
              <a:rPr lang="en-US" sz="2000" dirty="0"/>
              <a:t>need for the land grant institution is as relevant now as in 1862.  The areas that we work in should be ever changing to reflect our communities’ needs.  Our focus is ever changing; our mission never changing.</a:t>
            </a:r>
          </a:p>
          <a:p>
            <a:endParaRPr lang="en-US" sz="2000" dirty="0"/>
          </a:p>
        </p:txBody>
      </p:sp>
    </p:spTree>
    <p:extLst>
      <p:ext uri="{BB962C8B-B14F-4D97-AF65-F5344CB8AC3E}">
        <p14:creationId xmlns:p14="http://schemas.microsoft.com/office/powerpoint/2010/main" val="30746495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Implementation</a:t>
            </a:r>
            <a:endParaRPr lang="en-US" dirty="0"/>
          </a:p>
        </p:txBody>
      </p:sp>
      <p:sp>
        <p:nvSpPr>
          <p:cNvPr id="5" name="Content Placeholder 4"/>
          <p:cNvSpPr>
            <a:spLocks noGrp="1"/>
          </p:cNvSpPr>
          <p:nvPr>
            <p:ph idx="1"/>
          </p:nvPr>
        </p:nvSpPr>
        <p:spPr>
          <a:xfrm>
            <a:off x="457200" y="2514600"/>
            <a:ext cx="8229600" cy="3382963"/>
          </a:xfrm>
        </p:spPr>
        <p:txBody>
          <a:bodyPr/>
          <a:lstStyle/>
          <a:p>
            <a:r>
              <a:rPr lang="en-US" sz="2800" dirty="0"/>
              <a:t>IDENTITY</a:t>
            </a:r>
          </a:p>
          <a:p>
            <a:r>
              <a:rPr lang="en-US" sz="2800" dirty="0" smtClean="0"/>
              <a:t>SPEECHES</a:t>
            </a:r>
            <a:endParaRPr lang="en-US" sz="2800" dirty="0"/>
          </a:p>
          <a:p>
            <a:r>
              <a:rPr lang="en-US" sz="2800" dirty="0" smtClean="0"/>
              <a:t>EVENTS/SPECIAL </a:t>
            </a:r>
            <a:r>
              <a:rPr lang="en-US" sz="2800" dirty="0"/>
              <a:t>EVENTS</a:t>
            </a:r>
          </a:p>
          <a:p>
            <a:r>
              <a:rPr lang="en-US" sz="2800" dirty="0" smtClean="0"/>
              <a:t>EXHIBITS</a:t>
            </a:r>
            <a:endParaRPr lang="en-US" sz="2800" dirty="0"/>
          </a:p>
          <a:p>
            <a:r>
              <a:rPr lang="en-US" sz="2800" dirty="0" smtClean="0"/>
              <a:t>LECTURE </a:t>
            </a:r>
            <a:r>
              <a:rPr lang="en-US" sz="2800" dirty="0"/>
              <a:t>SERIES </a:t>
            </a:r>
          </a:p>
          <a:p>
            <a:r>
              <a:rPr lang="en-US" sz="2800" dirty="0" smtClean="0"/>
              <a:t>PUBLICATIONS</a:t>
            </a:r>
            <a:endParaRPr lang="en-US" sz="2800" dirty="0"/>
          </a:p>
          <a:p>
            <a:r>
              <a:rPr lang="en-US" sz="2800" dirty="0" smtClean="0"/>
              <a:t>MEDIA </a:t>
            </a:r>
            <a:endParaRPr lang="en-US" sz="2800" dirty="0"/>
          </a:p>
          <a:p>
            <a:r>
              <a:rPr lang="en-US" sz="2800" dirty="0" smtClean="0"/>
              <a:t>CAMPUS </a:t>
            </a:r>
            <a:r>
              <a:rPr lang="en-US" sz="2800" dirty="0"/>
              <a:t>SIGNAGE</a:t>
            </a:r>
          </a:p>
          <a:p>
            <a:pPr marL="0" lvl="0" indent="0">
              <a:buNone/>
            </a:pPr>
            <a:endParaRPr lang="en-US" dirty="0"/>
          </a:p>
          <a:p>
            <a:endParaRPr lang="en-US" dirty="0"/>
          </a:p>
        </p:txBody>
      </p:sp>
    </p:spTree>
    <p:extLst>
      <p:ext uri="{BB962C8B-B14F-4D97-AF65-F5344CB8AC3E}">
        <p14:creationId xmlns:p14="http://schemas.microsoft.com/office/powerpoint/2010/main" val="35287781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hlinkClick r:id="rId2"/>
              </a:rPr>
              <a:t>www.landgrant.ufl.edu</a:t>
            </a:r>
            <a:endParaRPr lang="en-US" dirty="0" smtClean="0"/>
          </a:p>
          <a:p>
            <a:endParaRPr lang="en-US" dirty="0"/>
          </a:p>
          <a:p>
            <a:r>
              <a:rPr lang="en-US" dirty="0">
                <a:hlinkClick r:id="rId3"/>
              </a:rPr>
              <a:t>http://</a:t>
            </a:r>
            <a:r>
              <a:rPr lang="en-US" dirty="0" smtClean="0">
                <a:hlinkClick r:id="rId3"/>
              </a:rPr>
              <a:t>ifas.ufl.edu/land_grant_history/IFAS-landGrant/index.shtml#templates</a:t>
            </a:r>
            <a:endParaRPr lang="en-US" dirty="0" smtClean="0"/>
          </a:p>
          <a:p>
            <a:endParaRPr lang="en-US" dirty="0" smtClean="0"/>
          </a:p>
          <a:p>
            <a:endParaRPr lang="en-US" dirty="0"/>
          </a:p>
        </p:txBody>
      </p:sp>
    </p:spTree>
    <p:extLst>
      <p:ext uri="{BB962C8B-B14F-4D97-AF65-F5344CB8AC3E}">
        <p14:creationId xmlns:p14="http://schemas.microsoft.com/office/powerpoint/2010/main" val="29855149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Graphic Element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7741" y="2949530"/>
            <a:ext cx="4437530" cy="269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0103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Exhibits</a:t>
            </a:r>
            <a:endParaRPr lang="en-US" dirty="0"/>
          </a:p>
        </p:txBody>
      </p:sp>
      <p:sp>
        <p:nvSpPr>
          <p:cNvPr id="3" name="Content Placeholder 2"/>
          <p:cNvSpPr>
            <a:spLocks noGrp="1"/>
          </p:cNvSpPr>
          <p:nvPr>
            <p:ph idx="1"/>
          </p:nvPr>
        </p:nvSpPr>
        <p:spPr>
          <a:xfrm>
            <a:off x="457200" y="2474259"/>
            <a:ext cx="8229600" cy="4168588"/>
          </a:xfrm>
        </p:spPr>
        <p:txBody>
          <a:bodyPr/>
          <a:lstStyle/>
          <a:p>
            <a:r>
              <a:rPr lang="en-US" dirty="0">
                <a:hlinkClick r:id="rId2"/>
              </a:rPr>
              <a:t>http://</a:t>
            </a:r>
            <a:r>
              <a:rPr lang="en-US" dirty="0" smtClean="0">
                <a:hlinkClick r:id="rId2"/>
              </a:rPr>
              <a:t>www.festival.si.edu/2012/campus_and_community/sustainable_solutions/univ_florida.aspx</a:t>
            </a:r>
            <a:endParaRPr lang="en-US" dirty="0" smtClean="0"/>
          </a:p>
          <a:p>
            <a:r>
              <a:rPr lang="en-US" dirty="0"/>
              <a:t> </a:t>
            </a:r>
            <a:r>
              <a:rPr lang="en-US" u="sng" dirty="0">
                <a:hlinkClick r:id="rId3"/>
              </a:rPr>
              <a:t>http://plants.ifas.ufl.edu/water/</a:t>
            </a:r>
            <a:endParaRPr lang="en-US" dirty="0"/>
          </a:p>
        </p:txBody>
      </p:sp>
    </p:spTree>
    <p:extLst>
      <p:ext uri="{BB962C8B-B14F-4D97-AF65-F5344CB8AC3E}">
        <p14:creationId xmlns:p14="http://schemas.microsoft.com/office/powerpoint/2010/main" val="16062177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en-US" dirty="0" smtClean="0"/>
              <a:t>ideos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www.youtube.com/watch?v=Q6d1Zy7EkFA&amp;feature=related</a:t>
            </a:r>
            <a:endParaRPr lang="en-US" dirty="0" smtClean="0"/>
          </a:p>
          <a:p>
            <a:r>
              <a:rPr lang="en-US" smtClean="0">
                <a:hlinkClick r:id="rId3"/>
              </a:rPr>
              <a:t>http</a:t>
            </a:r>
            <a:r>
              <a:rPr lang="en-US" dirty="0">
                <a:hlinkClick r:id="rId3"/>
              </a:rPr>
              <a:t>://www.youtube.com/watch?v=_</a:t>
            </a:r>
            <a:r>
              <a:rPr lang="en-US" dirty="0" smtClean="0">
                <a:hlinkClick r:id="rId3"/>
              </a:rPr>
              <a:t>dY1BrB0M3c&amp;feature=relmfu</a:t>
            </a:r>
            <a:endParaRPr lang="en-US" dirty="0" smtClean="0"/>
          </a:p>
          <a:p>
            <a:endParaRPr lang="en-US" dirty="0"/>
          </a:p>
          <a:p>
            <a:endParaRPr lang="en-US" dirty="0"/>
          </a:p>
        </p:txBody>
      </p:sp>
    </p:spTree>
    <p:extLst>
      <p:ext uri="{BB962C8B-B14F-4D97-AF65-F5344CB8AC3E}">
        <p14:creationId xmlns:p14="http://schemas.microsoft.com/office/powerpoint/2010/main" val="36903090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457200" y="2501154"/>
            <a:ext cx="8229600" cy="3625010"/>
          </a:xfrm>
        </p:spPr>
        <p:txBody>
          <a:bodyPr/>
          <a:lstStyle/>
          <a:p>
            <a:r>
              <a:rPr lang="en-US" dirty="0" smtClean="0"/>
              <a:t>Greater awareness and understanding of what it means to be a land grant institution</a:t>
            </a:r>
          </a:p>
          <a:p>
            <a:r>
              <a:rPr lang="en-US" dirty="0" smtClean="0"/>
              <a:t>Enhanced reputation that UF is a  Flagship institution for Florida and nation</a:t>
            </a:r>
          </a:p>
          <a:p>
            <a:r>
              <a:rPr lang="en-US" dirty="0" smtClean="0"/>
              <a:t>Increased pride that UF is a land grant institution</a:t>
            </a:r>
          </a:p>
          <a:p>
            <a:r>
              <a:rPr lang="en-US" dirty="0" smtClean="0"/>
              <a:t>Increased value of public higher education</a:t>
            </a:r>
          </a:p>
          <a:p>
            <a:endParaRPr lang="en-US" dirty="0"/>
          </a:p>
        </p:txBody>
      </p:sp>
    </p:spTree>
    <p:extLst>
      <p:ext uri="{BB962C8B-B14F-4D97-AF65-F5344CB8AC3E}">
        <p14:creationId xmlns:p14="http://schemas.microsoft.com/office/powerpoint/2010/main" val="25155909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2807611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Why plan?</a:t>
            </a:r>
          </a:p>
          <a:p>
            <a:r>
              <a:rPr lang="en-US" dirty="0" smtClean="0"/>
              <a:t>What’s so strategic about it anyway?</a:t>
            </a:r>
          </a:p>
          <a:p>
            <a:r>
              <a:rPr lang="en-US" dirty="0" smtClean="0"/>
              <a:t>Basics of a strategic pr/communications plan</a:t>
            </a:r>
          </a:p>
          <a:p>
            <a:r>
              <a:rPr lang="en-US" dirty="0" smtClean="0"/>
              <a:t>Implementing this approach</a:t>
            </a:r>
          </a:p>
          <a:p>
            <a:r>
              <a:rPr lang="en-US" dirty="0" smtClean="0"/>
              <a:t>What’s in it for YOU?</a:t>
            </a:r>
            <a:endParaRPr lang="en-US" dirty="0"/>
          </a:p>
        </p:txBody>
      </p:sp>
    </p:spTree>
    <p:extLst>
      <p:ext uri="{BB962C8B-B14F-4D97-AF65-F5344CB8AC3E}">
        <p14:creationId xmlns:p14="http://schemas.microsoft.com/office/powerpoint/2010/main" val="472468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Plan?</a:t>
            </a:r>
            <a:endParaRPr lang="en-US" dirty="0"/>
          </a:p>
        </p:txBody>
      </p:sp>
      <p:sp>
        <p:nvSpPr>
          <p:cNvPr id="3" name="Content Placeholder 2"/>
          <p:cNvSpPr>
            <a:spLocks noGrp="1"/>
          </p:cNvSpPr>
          <p:nvPr>
            <p:ph idx="1"/>
          </p:nvPr>
        </p:nvSpPr>
        <p:spPr/>
        <p:txBody>
          <a:bodyPr/>
          <a:lstStyle/>
          <a:p>
            <a:r>
              <a:rPr lang="en-US" dirty="0" smtClean="0"/>
              <a:t>Too many options, not enough resources</a:t>
            </a:r>
          </a:p>
          <a:p>
            <a:r>
              <a:rPr lang="en-US" dirty="0" smtClean="0"/>
              <a:t>Focus, focus, focus</a:t>
            </a:r>
          </a:p>
          <a:p>
            <a:r>
              <a:rPr lang="en-US" dirty="0" smtClean="0"/>
              <a:t>High stakes</a:t>
            </a:r>
          </a:p>
          <a:p>
            <a:r>
              <a:rPr lang="en-US" dirty="0" smtClean="0"/>
              <a:t>Crisis situations</a:t>
            </a:r>
          </a:p>
          <a:p>
            <a:r>
              <a:rPr lang="en-US" dirty="0" smtClean="0"/>
              <a:t>Other reasons?</a:t>
            </a:r>
            <a:endParaRPr lang="en-US" dirty="0"/>
          </a:p>
        </p:txBody>
      </p:sp>
    </p:spTree>
    <p:extLst>
      <p:ext uri="{BB962C8B-B14F-4D97-AF65-F5344CB8AC3E}">
        <p14:creationId xmlns:p14="http://schemas.microsoft.com/office/powerpoint/2010/main" val="6150847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3270"/>
            <a:ext cx="8229600" cy="4499069"/>
          </a:xfrm>
        </p:spPr>
        <p:txBody>
          <a:bodyPr/>
          <a:lstStyle/>
          <a:p>
            <a:pPr marL="0" indent="0">
              <a:buNone/>
            </a:pPr>
            <a:r>
              <a:rPr lang="en-US" dirty="0" smtClean="0"/>
              <a:t>Planning is the only rational way to establish priorities in using always too little money and too few personnel. Unless there is a plan,  the public relations staff will be tugged this way and that by competing internal demands.</a:t>
            </a:r>
          </a:p>
          <a:p>
            <a:pPr marL="0" indent="0">
              <a:buNone/>
            </a:pPr>
            <a:endParaRPr lang="en-US" dirty="0"/>
          </a:p>
          <a:p>
            <a:pPr marL="0" indent="0">
              <a:buNone/>
            </a:pPr>
            <a:r>
              <a:rPr lang="en-US" sz="2000" dirty="0" smtClean="0"/>
              <a:t>Cutlip, Center, and Broom, </a:t>
            </a:r>
            <a:r>
              <a:rPr lang="en-US" sz="2000" u="sng" dirty="0" smtClean="0"/>
              <a:t>Effective Public Relations</a:t>
            </a:r>
            <a:r>
              <a:rPr lang="en-US" sz="2000" dirty="0" smtClean="0"/>
              <a:t> (Englewood Cliffs, NJ: Prentice-Hall, 1985), p. 231.</a:t>
            </a:r>
            <a:endParaRPr lang="en-US" sz="2000" dirty="0"/>
          </a:p>
        </p:txBody>
      </p:sp>
    </p:spTree>
    <p:extLst>
      <p:ext uri="{BB962C8B-B14F-4D97-AF65-F5344CB8AC3E}">
        <p14:creationId xmlns:p14="http://schemas.microsoft.com/office/powerpoint/2010/main" val="25694802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so strategic about it?</a:t>
            </a:r>
            <a:endParaRPr lang="en-US" dirty="0"/>
          </a:p>
        </p:txBody>
      </p:sp>
      <p:sp>
        <p:nvSpPr>
          <p:cNvPr id="3" name="Content Placeholder 2"/>
          <p:cNvSpPr>
            <a:spLocks noGrp="1"/>
          </p:cNvSpPr>
          <p:nvPr>
            <p:ph idx="1"/>
          </p:nvPr>
        </p:nvSpPr>
        <p:spPr/>
        <p:txBody>
          <a:bodyPr/>
          <a:lstStyle/>
          <a:p>
            <a:pPr marL="0" indent="0">
              <a:buNone/>
            </a:pPr>
            <a:r>
              <a:rPr lang="en-US" sz="2000" b="1" dirty="0" smtClean="0"/>
              <a:t>strat·e·gy </a:t>
            </a:r>
            <a:r>
              <a:rPr lang="en-US" sz="2000" dirty="0" smtClean="0"/>
              <a:t>/</a:t>
            </a:r>
            <a:r>
              <a:rPr lang="en-US" sz="2000" dirty="0"/>
              <a:t>ˈstræt ɪ dʒi/ </a:t>
            </a:r>
            <a:r>
              <a:rPr lang="en-US" sz="2000" dirty="0" smtClean="0"/>
              <a:t>noun</a:t>
            </a:r>
            <a:r>
              <a:rPr lang="en-US" sz="2000" dirty="0"/>
              <a:t>, plural strat·e·gies. </a:t>
            </a:r>
            <a:endParaRPr lang="en-US" sz="2000" dirty="0" smtClean="0"/>
          </a:p>
          <a:p>
            <a:pPr marL="0" indent="0">
              <a:buNone/>
            </a:pPr>
            <a:r>
              <a:rPr lang="en-US" sz="2000" dirty="0" smtClean="0"/>
              <a:t>1</a:t>
            </a:r>
            <a:r>
              <a:rPr lang="en-US" sz="2000" dirty="0"/>
              <a:t>. Also, </a:t>
            </a:r>
            <a:r>
              <a:rPr lang="en-US" sz="2000" b="1" dirty="0">
                <a:hlinkClick r:id="rId2" action="ppaction://hlinkfile"/>
              </a:rPr>
              <a:t>strategics</a:t>
            </a:r>
            <a:r>
              <a:rPr lang="en-US" sz="2000" dirty="0"/>
              <a:t>. the science or </a:t>
            </a:r>
            <a:r>
              <a:rPr lang="en-US" sz="2000" dirty="0">
                <a:hlinkClick r:id="rId3" action="ppaction://hlinkfile"/>
              </a:rPr>
              <a:t>art</a:t>
            </a:r>
            <a:r>
              <a:rPr lang="en-US" sz="2000" dirty="0"/>
              <a:t> of combining and employing the means of war in planning and directing large military movements and operations. </a:t>
            </a:r>
          </a:p>
          <a:p>
            <a:pPr marL="0" indent="0">
              <a:buNone/>
            </a:pPr>
            <a:r>
              <a:rPr lang="en-US" sz="2000" dirty="0"/>
              <a:t>2. the use or an instance of using this science or art. </a:t>
            </a:r>
          </a:p>
          <a:p>
            <a:pPr marL="0" indent="0">
              <a:buNone/>
            </a:pPr>
            <a:r>
              <a:rPr lang="en-US" sz="2000" dirty="0"/>
              <a:t>3. skillful use of a stratagem: The salesperson's strategy was to seem always to agree with the customer. </a:t>
            </a:r>
          </a:p>
          <a:p>
            <a:pPr marL="0" indent="0">
              <a:buNone/>
            </a:pPr>
            <a:r>
              <a:rPr lang="en-US" sz="2000" b="1" dirty="0">
                <a:solidFill>
                  <a:srgbClr val="0070C0"/>
                </a:solidFill>
              </a:rPr>
              <a:t>4. a plan, method, or series of maneuvers or stratagems for obtaining a specific </a:t>
            </a:r>
            <a:r>
              <a:rPr lang="en-US" sz="2000" b="1" dirty="0">
                <a:solidFill>
                  <a:srgbClr val="0070C0"/>
                </a:solidFill>
                <a:hlinkClick r:id="rId4" action="ppaction://hlinkfile"/>
              </a:rPr>
              <a:t>goal</a:t>
            </a:r>
            <a:r>
              <a:rPr lang="en-US" sz="2000" b="1" dirty="0">
                <a:solidFill>
                  <a:srgbClr val="0070C0"/>
                </a:solidFill>
              </a:rPr>
              <a:t> or result: a strategy for getting ahead in the world. </a:t>
            </a:r>
          </a:p>
          <a:p>
            <a:pPr marL="0" indent="0">
              <a:buNone/>
            </a:pPr>
            <a:endParaRPr lang="en-US" sz="1600" dirty="0" smtClean="0"/>
          </a:p>
          <a:p>
            <a:pPr marL="0" indent="0">
              <a:buNone/>
            </a:pPr>
            <a:r>
              <a:rPr lang="en-US" sz="1600" dirty="0" smtClean="0"/>
              <a:t>http</a:t>
            </a:r>
            <a:r>
              <a:rPr lang="en-US" sz="1600" dirty="0"/>
              <a:t>://dictionary.reference.com/browse/strategy?s=ts</a:t>
            </a:r>
          </a:p>
        </p:txBody>
      </p:sp>
    </p:spTree>
    <p:extLst>
      <p:ext uri="{BB962C8B-B14F-4D97-AF65-F5344CB8AC3E}">
        <p14:creationId xmlns:p14="http://schemas.microsoft.com/office/powerpoint/2010/main" val="37857075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199"/>
            <a:ext cx="8229600" cy="4814048"/>
          </a:xfrm>
        </p:spPr>
        <p:txBody>
          <a:bodyPr/>
          <a:lstStyle/>
          <a:p>
            <a:pPr algn="l"/>
            <a:r>
              <a:rPr lang="en-US" dirty="0" smtClean="0"/>
              <a:t>What are some examples where you have used planning? </a:t>
            </a:r>
            <a:br>
              <a:rPr lang="en-US" dirty="0" smtClean="0"/>
            </a:br>
            <a:r>
              <a:rPr lang="en-US" dirty="0"/>
              <a:t/>
            </a:r>
            <a:br>
              <a:rPr lang="en-US" dirty="0"/>
            </a:br>
            <a:endParaRPr lang="en-US" dirty="0"/>
          </a:p>
        </p:txBody>
      </p:sp>
    </p:spTree>
    <p:extLst>
      <p:ext uri="{BB962C8B-B14F-4D97-AF65-F5344CB8AC3E}">
        <p14:creationId xmlns:p14="http://schemas.microsoft.com/office/powerpoint/2010/main" val="23087807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199"/>
            <a:ext cx="8229600" cy="4814048"/>
          </a:xfrm>
        </p:spPr>
        <p:txBody>
          <a:bodyPr/>
          <a:lstStyle/>
          <a:p>
            <a:pPr algn="l"/>
            <a:r>
              <a:rPr lang="en-US" dirty="0" smtClean="0"/>
              <a:t>What were the challenges you faced?</a:t>
            </a:r>
            <a:endParaRPr lang="en-US" dirty="0"/>
          </a:p>
        </p:txBody>
      </p:sp>
    </p:spTree>
    <p:extLst>
      <p:ext uri="{BB962C8B-B14F-4D97-AF65-F5344CB8AC3E}">
        <p14:creationId xmlns:p14="http://schemas.microsoft.com/office/powerpoint/2010/main" val="16896527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of a strategic PR/Communications Plan </a:t>
            </a:r>
            <a:endParaRPr lang="en-US" dirty="0"/>
          </a:p>
        </p:txBody>
      </p:sp>
    </p:spTree>
    <p:extLst>
      <p:ext uri="{BB962C8B-B14F-4D97-AF65-F5344CB8AC3E}">
        <p14:creationId xmlns:p14="http://schemas.microsoft.com/office/powerpoint/2010/main" val="41813018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523</TotalTime>
  <Words>733</Words>
  <Application>Microsoft Macintosh PowerPoint</Application>
  <PresentationFormat>On-screen Show (4:3)</PresentationFormat>
  <Paragraphs>113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Strategic Communications Planning </vt:lpstr>
      <vt:lpstr>Overview</vt:lpstr>
      <vt:lpstr>Why Plan?</vt:lpstr>
      <vt:lpstr>PowerPoint Presentation</vt:lpstr>
      <vt:lpstr>What’s so strategic about it?</vt:lpstr>
      <vt:lpstr>What are some examples where you have used planning?   </vt:lpstr>
      <vt:lpstr>What were the challenges you faced?</vt:lpstr>
      <vt:lpstr>Basics of a strategic PR/Communications Plan </vt:lpstr>
      <vt:lpstr>A Public Relations Approach</vt:lpstr>
      <vt:lpstr>Multi-step Planning part one</vt:lpstr>
      <vt:lpstr>Multi-step Planning part two</vt:lpstr>
      <vt:lpstr>Case Study  </vt:lpstr>
      <vt:lpstr>PowerPoint Presentation</vt:lpstr>
      <vt:lpstr>Situation</vt:lpstr>
      <vt:lpstr>Goals/Objectives</vt:lpstr>
      <vt:lpstr>What other goals might we have considered?</vt:lpstr>
      <vt:lpstr>Research</vt:lpstr>
      <vt:lpstr>PowerPoint Presentation</vt:lpstr>
      <vt:lpstr>Strategies</vt:lpstr>
      <vt:lpstr>Audiences</vt:lpstr>
      <vt:lpstr>Messages</vt:lpstr>
      <vt:lpstr>Implementation</vt:lpstr>
      <vt:lpstr>Implementation</vt:lpstr>
      <vt:lpstr>Graphic Element</vt:lpstr>
      <vt:lpstr>Exhibits</vt:lpstr>
      <vt:lpstr>Videos</vt:lpstr>
      <vt:lpstr>Outcomes</vt:lpstr>
      <vt:lpstr>Questions </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Bryant</dc:creator>
  <cp:lastModifiedBy>Nicole Dodds</cp:lastModifiedBy>
  <cp:revision>29</cp:revision>
  <dcterms:created xsi:type="dcterms:W3CDTF">2012-05-14T13:49:02Z</dcterms:created>
  <dcterms:modified xsi:type="dcterms:W3CDTF">2012-12-12T14:19:03Z</dcterms:modified>
</cp:coreProperties>
</file>