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  <p:sldMasterId id="2147483751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6" r:id="rId4"/>
    <p:sldId id="262" r:id="rId5"/>
    <p:sldId id="267" r:id="rId6"/>
    <p:sldId id="268" r:id="rId7"/>
    <p:sldId id="269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SU u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D6E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590" autoAdjust="0"/>
  </p:normalViewPr>
  <p:slideViewPr>
    <p:cSldViewPr snapToGrid="0" snapToObjects="1">
      <p:cViewPr varScale="1">
        <p:scale>
          <a:sx n="146" d="100"/>
          <a:sy n="146" d="100"/>
        </p:scale>
        <p:origin x="179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394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2-28T12:04:02.499" idx="2">
    <p:pos x="2991" y="3441"/>
    <p:text>Go to slide master view and add unique titles to all slides. They will not be visible, but will be used by screen readers.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2-28T11:56:17.643" idx="1">
    <p:pos x="10" y="10"/>
    <p:text>add alt text to all graphics including photos, charts, and shapes. Right click the object, choose format shape, then edit the alt text title and description.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B6E0F-1DB3-5A43-B8F9-5E1E696749DF}" type="datetimeFigureOut"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F9FE-B8FF-F345-B45D-636AC2B598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C211-ACBD-CB48-B939-364088D2CD6D}" type="datetimeFigureOut">
              <a:t>2/26/19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4D311-73F7-5D42-B843-E8305C7307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2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80389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 descr="add specific description" title="add specific title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3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4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  <p:sp>
        <p:nvSpPr>
          <p:cNvPr id="11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 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  <p:sp>
        <p:nvSpPr>
          <p:cNvPr id="11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4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763857"/>
            <a:ext cx="9144000" cy="6094144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B0000"/>
              </a:solidFill>
            </a:endParaRPr>
          </a:p>
        </p:txBody>
      </p:sp>
      <p:sp>
        <p:nvSpPr>
          <p:cNvPr id="8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ln>
                  <a:noFill/>
                </a:ln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9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ln>
                  <a:noFill/>
                </a:ln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</a:t>
            </a:r>
          </a:p>
          <a:p>
            <a:pPr lvl="0"/>
            <a:r>
              <a:rPr lang="en-US" dirty="0"/>
              <a:t>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 descr="add specific descript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 descr="add specific description" title="add specific title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 descr="add specific description of photo" title="Add specific title of photo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Full slide picture</a:t>
            </a:r>
          </a:p>
        </p:txBody>
      </p:sp>
      <p:sp>
        <p:nvSpPr>
          <p:cNvPr id="11" name="Content Placeholder 2" descr="add specific description 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2" name="Content Placeholder 2" descr="add specific description" title="add specific title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noFill/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 descr="add specific description" title="add specific titl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/>
              <a:t>½ slide picture</a:t>
            </a:r>
          </a:p>
        </p:txBody>
      </p:sp>
      <p:sp>
        <p:nvSpPr>
          <p:cNvPr id="8" name="Content Placeholder 2" descr="add specific description" title="add specific title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 descr="add specific descripton&#10;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 descr="add specific descripton" title="add specific title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  <p:sp>
        <p:nvSpPr>
          <p:cNvPr id="6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  <p:sp>
        <p:nvSpPr>
          <p:cNvPr id="6" name="Content Placeholder 2" descr="add specific description&#10;" title="add specific title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chart/graph/table</a:t>
            </a:r>
          </a:p>
        </p:txBody>
      </p:sp>
      <p:sp>
        <p:nvSpPr>
          <p:cNvPr id="8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2/26/19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title="The Ohio State University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636D6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1413015" y="3744003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Leadership in Ag Comm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413015" y="4567385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Kristina Boone, Director, Ohio State Agricultural Technical Institute</a:t>
            </a:r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56357" y="1830387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Leadership			Authority/Administration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Some leadership training benefits everyone; we all lead – projects, students, etc. 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Can’t really be a good administrator without strong leadership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ln>
            <a:solidFill>
              <a:srgbClr val="636D6E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" name="Not Equal 3">
            <a:extLst>
              <a:ext uri="{FF2B5EF4-FFF2-40B4-BE49-F238E27FC236}">
                <a16:creationId xmlns:a16="http://schemas.microsoft.com/office/drawing/2014/main" id="{D56DA70F-FC92-4974-9210-5EB20DC5E7FF}"/>
              </a:ext>
            </a:extLst>
          </p:cNvPr>
          <p:cNvSpPr/>
          <p:nvPr/>
        </p:nvSpPr>
        <p:spPr>
          <a:xfrm>
            <a:off x="2969442" y="1706251"/>
            <a:ext cx="914400" cy="91440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5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899330" y="1982787"/>
            <a:ext cx="7791391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First steps </a:t>
            </a:r>
          </a:p>
          <a:p>
            <a:pPr lvl="1"/>
            <a:r>
              <a:rPr lang="en-US" dirty="0"/>
              <a:t>Know yourself</a:t>
            </a:r>
          </a:p>
          <a:p>
            <a:pPr lvl="2"/>
            <a:r>
              <a:rPr lang="en-US" dirty="0" err="1"/>
              <a:t>DiSC</a:t>
            </a:r>
            <a:r>
              <a:rPr lang="en-US" dirty="0"/>
              <a:t>, MBTI, etc. or the Big Five </a:t>
            </a:r>
          </a:p>
          <a:p>
            <a:pPr lvl="2"/>
            <a:r>
              <a:rPr lang="en-US" dirty="0"/>
              <a:t>Identify and catalog your emotional triggers</a:t>
            </a:r>
          </a:p>
          <a:p>
            <a:pPr lvl="2"/>
            <a:r>
              <a:rPr lang="en-US" dirty="0"/>
              <a:t>Consider your orientation to change</a:t>
            </a:r>
          </a:p>
          <a:p>
            <a:pPr lvl="2"/>
            <a:r>
              <a:rPr lang="en-US" dirty="0"/>
              <a:t>Take the implicit bias test (Project Implicit)</a:t>
            </a:r>
          </a:p>
          <a:p>
            <a:pPr lvl="2"/>
            <a:r>
              <a:rPr lang="en-US" dirty="0"/>
              <a:t>Check out </a:t>
            </a:r>
            <a:r>
              <a:rPr lang="en-US" i="1" dirty="0"/>
              <a:t>Immunity to Change</a:t>
            </a:r>
          </a:p>
          <a:p>
            <a:pPr lvl="2"/>
            <a:r>
              <a:rPr lang="en-US" dirty="0"/>
              <a:t>Identify your emotional intelligence and where you have gaps</a:t>
            </a:r>
          </a:p>
          <a:p>
            <a:pPr lvl="2"/>
            <a:r>
              <a:rPr lang="en-US" dirty="0"/>
              <a:t>Identify your competencies (</a:t>
            </a:r>
            <a:r>
              <a:rPr lang="en-US" i="1" dirty="0"/>
              <a:t>A Guide for Leaders in Higher Education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Explore your goals and your “no-</a:t>
            </a:r>
            <a:r>
              <a:rPr lang="en-US" dirty="0" err="1"/>
              <a:t>gos</a:t>
            </a:r>
            <a:r>
              <a:rPr lang="en-US" dirty="0"/>
              <a:t>”</a:t>
            </a:r>
          </a:p>
          <a:p>
            <a:pPr lvl="2"/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ln>
            <a:solidFill>
              <a:srgbClr val="636D6E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899330" y="1982787"/>
            <a:ext cx="7791391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Next step </a:t>
            </a:r>
          </a:p>
          <a:p>
            <a:pPr lvl="1"/>
            <a:r>
              <a:rPr lang="en-US" dirty="0"/>
              <a:t>Know your environment/system</a:t>
            </a:r>
          </a:p>
          <a:p>
            <a:pPr lvl="2"/>
            <a:r>
              <a:rPr lang="en-US" dirty="0"/>
              <a:t>The status quo is tenacious</a:t>
            </a:r>
          </a:p>
          <a:p>
            <a:pPr lvl="2"/>
            <a:r>
              <a:rPr lang="en-US" dirty="0"/>
              <a:t>Give time/effort to “walk around the lake”</a:t>
            </a:r>
          </a:p>
          <a:p>
            <a:pPr lvl="2"/>
            <a:r>
              <a:rPr lang="en-US" dirty="0"/>
              <a:t>Identify organization’s:</a:t>
            </a:r>
          </a:p>
          <a:p>
            <a:pPr lvl="3"/>
            <a:r>
              <a:rPr lang="en-US" dirty="0"/>
              <a:t>Structure				Culture</a:t>
            </a:r>
          </a:p>
          <a:p>
            <a:pPr lvl="3"/>
            <a:r>
              <a:rPr lang="en-US" dirty="0"/>
              <a:t>							Rituals</a:t>
            </a:r>
          </a:p>
          <a:p>
            <a:pPr lvl="3"/>
            <a:r>
              <a:rPr lang="en-US" dirty="0"/>
              <a:t>							Folklore</a:t>
            </a:r>
          </a:p>
          <a:p>
            <a:pPr lvl="3"/>
            <a:r>
              <a:rPr lang="en-US" dirty="0"/>
              <a:t>							Norms</a:t>
            </a:r>
          </a:p>
          <a:p>
            <a:pPr lvl="3"/>
            <a:r>
              <a:rPr lang="en-US" dirty="0"/>
              <a:t>							Climate</a:t>
            </a:r>
          </a:p>
          <a:p>
            <a:pPr lvl="2"/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ln>
            <a:solidFill>
              <a:srgbClr val="636D6E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3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899330" y="1982787"/>
            <a:ext cx="7791391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 Lead or Not to Lead </a:t>
            </a:r>
            <a:r>
              <a:rPr lang="en-US" sz="1600" dirty="0"/>
              <a:t>(Apologies to Shakespeare)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Explore the opportunity; don’t shut doors too quickly</a:t>
            </a:r>
          </a:p>
          <a:p>
            <a:pPr lvl="2"/>
            <a:r>
              <a:rPr lang="en-US" dirty="0"/>
              <a:t>How does it align with your goals? And your “real’ job?</a:t>
            </a:r>
          </a:p>
          <a:p>
            <a:pPr lvl="2"/>
            <a:r>
              <a:rPr lang="en-US" dirty="0"/>
              <a:t>How fertile is the organization for what you would want to accomplish? How much inertia? </a:t>
            </a:r>
          </a:p>
          <a:p>
            <a:pPr lvl="2"/>
            <a:r>
              <a:rPr lang="en-US" dirty="0"/>
              <a:t>What can I give up – and what will I give up?</a:t>
            </a:r>
          </a:p>
          <a:p>
            <a:pPr lvl="2"/>
            <a:r>
              <a:rPr lang="en-US" dirty="0"/>
              <a:t>Will I have a mentor?</a:t>
            </a:r>
          </a:p>
          <a:p>
            <a:pPr lvl="2"/>
            <a:r>
              <a:rPr lang="en-US" dirty="0"/>
              <a:t>How much time will the leadership work take?</a:t>
            </a:r>
          </a:p>
          <a:p>
            <a:pPr lvl="2"/>
            <a:r>
              <a:rPr lang="en-US" dirty="0"/>
              <a:t>Do you have support at work </a:t>
            </a:r>
            <a:r>
              <a:rPr lang="en-US" u="sng" dirty="0"/>
              <a:t>AND</a:t>
            </a:r>
            <a:r>
              <a:rPr lang="en-US" dirty="0"/>
              <a:t> at home?</a:t>
            </a:r>
          </a:p>
          <a:p>
            <a:pPr lvl="2"/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ln>
            <a:solidFill>
              <a:srgbClr val="636D6E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4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899330" y="1982787"/>
            <a:ext cx="7791391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Learning and Leading</a:t>
            </a:r>
            <a:endParaRPr lang="en-US" sz="1600" dirty="0"/>
          </a:p>
          <a:p>
            <a:pPr lvl="2"/>
            <a:endParaRPr lang="en-US" dirty="0"/>
          </a:p>
          <a:p>
            <a:pPr lvl="2"/>
            <a:r>
              <a:rPr lang="en-US" dirty="0"/>
              <a:t>Work to define the scope and outcomes with chair or dean</a:t>
            </a:r>
          </a:p>
          <a:p>
            <a:pPr lvl="2"/>
            <a:r>
              <a:rPr lang="en-US" dirty="0"/>
              <a:t>Form the team – matrix of representation and attitude</a:t>
            </a:r>
          </a:p>
          <a:p>
            <a:pPr lvl="2"/>
            <a:r>
              <a:rPr lang="en-US" dirty="0"/>
              <a:t>Clearly establish outcomes</a:t>
            </a:r>
          </a:p>
          <a:p>
            <a:pPr lvl="2"/>
            <a:r>
              <a:rPr lang="en-US" dirty="0"/>
              <a:t>Identify what parts of the problem or work is adaptive v. technical (</a:t>
            </a:r>
            <a:r>
              <a:rPr lang="en-US" i="1" dirty="0"/>
              <a:t>Adaptive Leadership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Use productive disequilibrium (</a:t>
            </a:r>
            <a:r>
              <a:rPr lang="en-US" i="1" dirty="0"/>
              <a:t>Adaptive Leadership)</a:t>
            </a:r>
          </a:p>
          <a:p>
            <a:pPr lvl="2"/>
            <a:r>
              <a:rPr lang="en-US" dirty="0"/>
              <a:t>Celebrate and communicate wins/achievements/meeting goals</a:t>
            </a:r>
          </a:p>
          <a:p>
            <a:pPr lvl="2"/>
            <a:r>
              <a:rPr lang="en-US" dirty="0"/>
              <a:t>Reinforce learning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ln>
            <a:solidFill>
              <a:srgbClr val="636D6E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5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899330" y="1982787"/>
            <a:ext cx="7791391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Lessons Learned</a:t>
            </a:r>
            <a:endParaRPr lang="en-US" sz="1600" dirty="0"/>
          </a:p>
          <a:p>
            <a:pPr lvl="2"/>
            <a:endParaRPr lang="en-US" dirty="0"/>
          </a:p>
          <a:p>
            <a:pPr lvl="2"/>
            <a:r>
              <a:rPr lang="en-US" dirty="0"/>
              <a:t>Be resilient and take care of yourself</a:t>
            </a:r>
          </a:p>
          <a:p>
            <a:pPr lvl="2"/>
            <a:r>
              <a:rPr lang="en-US" dirty="0"/>
              <a:t>Delegate – give others the opportunity to grow, to fail, and to succeed</a:t>
            </a:r>
          </a:p>
          <a:p>
            <a:pPr lvl="2"/>
            <a:r>
              <a:rPr lang="en-US" dirty="0"/>
              <a:t>Fail forward through reflection</a:t>
            </a:r>
          </a:p>
          <a:p>
            <a:pPr lvl="2"/>
            <a:r>
              <a:rPr lang="en-US" dirty="0"/>
              <a:t>Identify what you AREN’T going to do in your “real’ job; get agreement with chair</a:t>
            </a:r>
          </a:p>
          <a:p>
            <a:pPr lvl="2"/>
            <a:r>
              <a:rPr lang="en-US" dirty="0"/>
              <a:t>Protect junior faculty time</a:t>
            </a:r>
            <a:endParaRPr lang="en-US" i="1" dirty="0"/>
          </a:p>
          <a:p>
            <a:pPr lvl="2"/>
            <a:r>
              <a:rPr lang="en-US" dirty="0"/>
              <a:t>Address conflict (and know your resolution tools)</a:t>
            </a:r>
          </a:p>
          <a:p>
            <a:pPr lvl="2"/>
            <a:r>
              <a:rPr lang="en-US" dirty="0"/>
              <a:t>Know your timeline, don’t let others create more urgency or avoid work with “this must happen first”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ln>
            <a:solidFill>
              <a:srgbClr val="636D6E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899330" y="1982787"/>
            <a:ext cx="7791391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Resources</a:t>
            </a:r>
            <a:endParaRPr lang="en-US" sz="1600" dirty="0"/>
          </a:p>
          <a:p>
            <a:pPr lvl="2"/>
            <a:endParaRPr lang="en-US" dirty="0"/>
          </a:p>
          <a:p>
            <a:pPr lvl="2"/>
            <a:r>
              <a:rPr lang="en-US" i="1" dirty="0"/>
              <a:t>The Practice of Adaptive Leadership </a:t>
            </a:r>
            <a:r>
              <a:rPr lang="en-US" dirty="0"/>
              <a:t>– Heifetz, </a:t>
            </a:r>
            <a:r>
              <a:rPr lang="en-US" dirty="0" err="1"/>
              <a:t>Grashow</a:t>
            </a:r>
            <a:r>
              <a:rPr lang="en-US" dirty="0"/>
              <a:t>, </a:t>
            </a:r>
            <a:r>
              <a:rPr lang="en-US" dirty="0" err="1"/>
              <a:t>Linsky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Project Implicit, Harvard</a:t>
            </a:r>
          </a:p>
          <a:p>
            <a:pPr lvl="2"/>
            <a:r>
              <a:rPr lang="en-US" i="1" dirty="0"/>
              <a:t>Reframing Organizations </a:t>
            </a:r>
            <a:r>
              <a:rPr lang="en-US" dirty="0"/>
              <a:t>– </a:t>
            </a:r>
            <a:r>
              <a:rPr lang="en-US" dirty="0" err="1"/>
              <a:t>Bolman</a:t>
            </a:r>
            <a:r>
              <a:rPr lang="en-US" dirty="0"/>
              <a:t> and Deal</a:t>
            </a:r>
          </a:p>
          <a:p>
            <a:pPr lvl="2"/>
            <a:r>
              <a:rPr lang="en-US" i="1" dirty="0"/>
              <a:t>A  Guide for Leaders in Higher Education </a:t>
            </a:r>
            <a:r>
              <a:rPr lang="en-US" dirty="0"/>
              <a:t>– Ruben, De </a:t>
            </a:r>
            <a:r>
              <a:rPr lang="en-US" dirty="0" err="1"/>
              <a:t>Lisi</a:t>
            </a:r>
            <a:r>
              <a:rPr lang="en-US" dirty="0"/>
              <a:t>, </a:t>
            </a:r>
            <a:r>
              <a:rPr lang="en-US" dirty="0" err="1"/>
              <a:t>Gigliotti</a:t>
            </a:r>
            <a:endParaRPr lang="en-US" dirty="0"/>
          </a:p>
          <a:p>
            <a:pPr lvl="2"/>
            <a:r>
              <a:rPr lang="en-US" i="1" dirty="0"/>
              <a:t>Immunity to Change </a:t>
            </a:r>
            <a:r>
              <a:rPr lang="en-US" dirty="0"/>
              <a:t>– </a:t>
            </a:r>
            <a:r>
              <a:rPr lang="en-US" dirty="0" err="1"/>
              <a:t>Lahey</a:t>
            </a:r>
            <a:r>
              <a:rPr lang="en-US" dirty="0"/>
              <a:t> and Kegan </a:t>
            </a:r>
          </a:p>
          <a:p>
            <a:pPr lvl="2"/>
            <a:r>
              <a:rPr lang="en-US" i="1" dirty="0"/>
              <a:t>Conflict Coaching </a:t>
            </a:r>
            <a:r>
              <a:rPr lang="en-US" dirty="0"/>
              <a:t>– Jones and </a:t>
            </a:r>
            <a:r>
              <a:rPr lang="en-US" dirty="0" err="1"/>
              <a:t>Brinkert</a:t>
            </a:r>
            <a:endParaRPr lang="en-US" dirty="0"/>
          </a:p>
          <a:p>
            <a:pPr lvl="2"/>
            <a:r>
              <a:rPr lang="en-US" i="1" dirty="0"/>
              <a:t>Seven Habits of Highly Effective People </a:t>
            </a:r>
            <a:r>
              <a:rPr lang="en-US" dirty="0"/>
              <a:t>– Covey </a:t>
            </a:r>
          </a:p>
          <a:p>
            <a:pPr lvl="2"/>
            <a:r>
              <a:rPr lang="en-US" i="1" dirty="0"/>
              <a:t>Scholarship Reconsidered </a:t>
            </a:r>
            <a:r>
              <a:rPr lang="en-US" dirty="0"/>
              <a:t>– Boyer  </a:t>
            </a:r>
          </a:p>
          <a:p>
            <a:pPr lvl="2"/>
            <a:r>
              <a:rPr lang="en-US" i="1" dirty="0"/>
              <a:t>Adaptive Capacity </a:t>
            </a:r>
            <a:r>
              <a:rPr lang="en-US" dirty="0"/>
              <a:t>-- </a:t>
            </a:r>
            <a:r>
              <a:rPr lang="en-US" dirty="0" err="1"/>
              <a:t>Eichholz</a:t>
            </a:r>
            <a:endParaRPr lang="en-US" dirty="0"/>
          </a:p>
          <a:p>
            <a:pPr lvl="2"/>
            <a:r>
              <a:rPr lang="en-US" dirty="0"/>
              <a:t>Other leaders, on-campus training, LEAD 21</a:t>
            </a:r>
          </a:p>
          <a:p>
            <a:pPr lvl="2"/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ln>
            <a:solidFill>
              <a:srgbClr val="636D6E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54130"/>
      </p:ext>
    </p:extLst>
  </p:cSld>
  <p:clrMapOvr>
    <a:masterClrMapping/>
  </p:clrMapOvr>
</p:sld>
</file>

<file path=ppt/theme/theme1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716</TotalTime>
  <Words>413</Words>
  <Application>Microsoft Macintosh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2_Title Slide</vt:lpstr>
      <vt:lpstr>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OSU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Jacquie Aberegg</dc:creator>
  <cp:keywords/>
  <dc:description/>
  <cp:lastModifiedBy>Microsoft Office User</cp:lastModifiedBy>
  <cp:revision>44</cp:revision>
  <cp:lastPrinted>2013-08-13T14:25:08Z</cp:lastPrinted>
  <dcterms:created xsi:type="dcterms:W3CDTF">2013-05-24T18:55:25Z</dcterms:created>
  <dcterms:modified xsi:type="dcterms:W3CDTF">2019-02-26T18:51:42Z</dcterms:modified>
  <cp:category/>
</cp:coreProperties>
</file>